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9" r:id="rId6"/>
    <p:sldId id="262" r:id="rId7"/>
    <p:sldId id="263" r:id="rId8"/>
    <p:sldId id="270"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3764"/>
    <a:srgbClr val="4472C4"/>
    <a:srgbClr val="463278"/>
    <a:srgbClr val="32B9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D63243-CFCB-4FEC-8848-9A6966AB6040}" v="6" dt="2020-07-28T08:52:24.6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438" autoAdjust="0"/>
  </p:normalViewPr>
  <p:slideViewPr>
    <p:cSldViewPr snapToGrid="0">
      <p:cViewPr varScale="1">
        <p:scale>
          <a:sx n="51" d="100"/>
          <a:sy n="51" d="100"/>
        </p:scale>
        <p:origin x="12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218D6-ECC9-4848-9FF8-EAC4FE1295E0}" type="datetimeFigureOut">
              <a:rPr lang="en-GB" smtClean="0"/>
              <a:t>28/07/2020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D219D2-F1EA-417C-954C-4F5CA7E72037}" type="slidenum">
              <a:rPr lang="en-GB" smtClean="0"/>
              <a:t>‹#›</a:t>
            </a:fld>
            <a:endParaRPr lang="en-GB" dirty="0"/>
          </a:p>
        </p:txBody>
      </p:sp>
    </p:spTree>
    <p:extLst>
      <p:ext uri="{BB962C8B-B14F-4D97-AF65-F5344CB8AC3E}">
        <p14:creationId xmlns:p14="http://schemas.microsoft.com/office/powerpoint/2010/main" val="2081182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optional starter activity to get pupils to think  about when they have done research in the past. You might need to give some examples of when they’ve done research. For example, pupils might not think looking up information about their favourite actor or sports team counts as research. You can use this to make the idea of research less daunting, as they will all have completed some sort of research before, whether in school or at home </a:t>
            </a:r>
          </a:p>
          <a:p>
            <a:r>
              <a:rPr lang="en-GB" dirty="0"/>
              <a:t>Encourage pupils to think about what they have researched, and then how they did it – what sources of information did they use, how did they go about compiling information? </a:t>
            </a:r>
          </a:p>
          <a:p>
            <a:r>
              <a:rPr lang="en-GB" b="1" dirty="0"/>
              <a:t>We want them to think about the process rather than the results of what they found out.</a:t>
            </a:r>
          </a:p>
          <a:p>
            <a:endParaRPr lang="en-GB" dirty="0"/>
          </a:p>
          <a:p>
            <a:r>
              <a:rPr lang="en-GB" dirty="0"/>
              <a:t>For the think – pair – share part of the activity: ask pupils to think on their own and jot down any ideas (in silence) for 1 minute. Then share with a partner for 1 minute. Then ask pairs to feed back to the group.</a:t>
            </a:r>
          </a:p>
        </p:txBody>
      </p:sp>
      <p:sp>
        <p:nvSpPr>
          <p:cNvPr id="4" name="Slide Number Placeholder 3"/>
          <p:cNvSpPr>
            <a:spLocks noGrp="1"/>
          </p:cNvSpPr>
          <p:nvPr>
            <p:ph type="sldNum" sz="quarter" idx="5"/>
          </p:nvPr>
        </p:nvSpPr>
        <p:spPr/>
        <p:txBody>
          <a:bodyPr/>
          <a:lstStyle/>
          <a:p>
            <a:fld id="{55D219D2-F1EA-417C-954C-4F5CA7E72037}" type="slidenum">
              <a:rPr lang="en-GB" smtClean="0"/>
              <a:t>2</a:t>
            </a:fld>
            <a:endParaRPr lang="en-GB"/>
          </a:p>
        </p:txBody>
      </p:sp>
    </p:spTree>
    <p:extLst>
      <p:ext uri="{BB962C8B-B14F-4D97-AF65-F5344CB8AC3E}">
        <p14:creationId xmlns:p14="http://schemas.microsoft.com/office/powerpoint/2010/main" val="256912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aim here is to introduce pupils to the idea of research and the gathering of information from a range of sources. Everything we know about the world – from history to science – is the result of research. The final assignment that pupils will complete for The Scholars Programme is their opportunity to conduct their own research and present their findings and opinion on the subject. You can also talk here about your role as a researcher (as PhD student/postdoc).</a:t>
            </a:r>
          </a:p>
          <a:p>
            <a:r>
              <a:rPr lang="en-US" dirty="0"/>
              <a:t>Feel free to adapt the list of sources to make it more specific to your course. You can also ask pupils for suggestions here.</a:t>
            </a:r>
          </a:p>
          <a:p>
            <a:r>
              <a:rPr lang="en-US" dirty="0"/>
              <a:t>There is space in the handbook insert to record three examples of sources relevant to your course.</a:t>
            </a:r>
          </a:p>
          <a:p>
            <a:endParaRPr lang="en-US" dirty="0"/>
          </a:p>
          <a:p>
            <a:r>
              <a:rPr lang="en-US" dirty="0"/>
              <a:t>It is important to </a:t>
            </a:r>
            <a:r>
              <a:rPr lang="en-US" dirty="0" err="1"/>
              <a:t>emphasise</a:t>
            </a:r>
            <a:r>
              <a:rPr lang="en-US" dirty="0"/>
              <a:t> here that not all </a:t>
            </a:r>
            <a:r>
              <a:rPr lang="en-US" dirty="0" err="1"/>
              <a:t>soures</a:t>
            </a:r>
            <a:r>
              <a:rPr lang="en-US" dirty="0"/>
              <a:t> of information are equally useful. Different types of document contain different types of information, depending on their purpose. You could ask pupils here to reflect on why this might be – for example, how does literature differ from a government report? The next slide builds on this by encouraging critical engagement with how different sources are constructed and why.</a:t>
            </a:r>
          </a:p>
          <a:p>
            <a:endParaRPr lang="en-US" dirty="0"/>
          </a:p>
        </p:txBody>
      </p:sp>
      <p:sp>
        <p:nvSpPr>
          <p:cNvPr id="4" name="Slide Number Placeholder 3"/>
          <p:cNvSpPr>
            <a:spLocks noGrp="1"/>
          </p:cNvSpPr>
          <p:nvPr>
            <p:ph type="sldNum" sz="quarter" idx="5"/>
          </p:nvPr>
        </p:nvSpPr>
        <p:spPr/>
        <p:txBody>
          <a:bodyPr/>
          <a:lstStyle/>
          <a:p>
            <a:fld id="{55D219D2-F1EA-417C-954C-4F5CA7E72037}" type="slidenum">
              <a:rPr lang="en-GB" smtClean="0"/>
              <a:t>3</a:t>
            </a:fld>
            <a:endParaRPr lang="en-GB" dirty="0"/>
          </a:p>
        </p:txBody>
      </p:sp>
    </p:spTree>
    <p:extLst>
      <p:ext uri="{BB962C8B-B14F-4D97-AF65-F5344CB8AC3E}">
        <p14:creationId xmlns:p14="http://schemas.microsoft.com/office/powerpoint/2010/main" val="2652872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do research using a huge range of different sources. But not all sources of information should be viewed in the same way – some may be more accurate and reliable than others. </a:t>
            </a:r>
          </a:p>
          <a:p>
            <a:r>
              <a:rPr lang="en-US" dirty="0"/>
              <a:t>You should keep these questions in mind when choosing sources of research</a:t>
            </a:r>
          </a:p>
          <a:p>
            <a:r>
              <a:rPr lang="en-US" dirty="0"/>
              <a:t>-who wrote/created it? Do you know who they are? What are their expertise?</a:t>
            </a:r>
          </a:p>
          <a:p>
            <a:pPr marL="171450" indent="-171450">
              <a:buFontTx/>
              <a:buChar char="-"/>
            </a:pPr>
            <a:r>
              <a:rPr lang="en-US" dirty="0"/>
              <a:t>What type of source is it? How does this influence how it is written or put together?</a:t>
            </a:r>
          </a:p>
          <a:p>
            <a:pPr marL="171450" indent="-171450">
              <a:buFontTx/>
              <a:buChar char="-"/>
            </a:pPr>
            <a:r>
              <a:rPr lang="en-US" dirty="0"/>
              <a:t>Why was this source created? Does it have a particular purpose or audience in mind?</a:t>
            </a:r>
          </a:p>
          <a:p>
            <a:endParaRPr lang="en-US" dirty="0"/>
          </a:p>
          <a:p>
            <a:r>
              <a:rPr lang="en-US" dirty="0"/>
              <a:t>If you’re not sure about the answers to any of them – particularly who wrote it – then this means you need to think carefully about how accurate or reliable it is. For example – a book written by a historian who is an expert in their subject, compared to a blog written by an unknown person on the same subject.</a:t>
            </a:r>
          </a:p>
          <a:p>
            <a:endParaRPr lang="en-US" dirty="0"/>
          </a:p>
          <a:p>
            <a:r>
              <a:rPr lang="en-US" b="1" dirty="0"/>
              <a:t>Tutors </a:t>
            </a:r>
            <a:r>
              <a:rPr lang="en-US" dirty="0"/>
              <a:t>- A key point to convey here is that sources included in the handbook, or those written by verifiable individuals are more valuable than random websites that might be found by googling the topic of their course.</a:t>
            </a:r>
          </a:p>
          <a:p>
            <a:r>
              <a:rPr lang="en-US" dirty="0"/>
              <a:t>The following session leads on from this to explore how to </a:t>
            </a:r>
            <a:r>
              <a:rPr lang="en-US" dirty="0" err="1"/>
              <a:t>analyse</a:t>
            </a:r>
            <a:r>
              <a:rPr lang="en-US" dirty="0"/>
              <a:t> different sources and what questions pupils might ask of them.</a:t>
            </a:r>
            <a:endParaRPr lang="en-GB" dirty="0"/>
          </a:p>
        </p:txBody>
      </p:sp>
      <p:sp>
        <p:nvSpPr>
          <p:cNvPr id="4" name="Slide Number Placeholder 3"/>
          <p:cNvSpPr>
            <a:spLocks noGrp="1"/>
          </p:cNvSpPr>
          <p:nvPr>
            <p:ph type="sldNum" sz="quarter" idx="5"/>
          </p:nvPr>
        </p:nvSpPr>
        <p:spPr/>
        <p:txBody>
          <a:bodyPr/>
          <a:lstStyle/>
          <a:p>
            <a:fld id="{55D219D2-F1EA-417C-954C-4F5CA7E72037}" type="slidenum">
              <a:rPr lang="en-GB" smtClean="0"/>
              <a:t>4</a:t>
            </a:fld>
            <a:endParaRPr lang="en-GB" dirty="0"/>
          </a:p>
        </p:txBody>
      </p:sp>
    </p:spTree>
    <p:extLst>
      <p:ext uri="{BB962C8B-B14F-4D97-AF65-F5344CB8AC3E}">
        <p14:creationId xmlns:p14="http://schemas.microsoft.com/office/powerpoint/2010/main" val="1413710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 Edits this slide</a:t>
            </a:r>
          </a:p>
          <a:p>
            <a:endParaRPr lang="en-GB" dirty="0"/>
          </a:p>
          <a:p>
            <a:r>
              <a:rPr lang="en-GB" dirty="0"/>
              <a:t>RAG rate = red, amber, green. Red sources would be ones that you would not use in an essay, amber would be those you would be careful about and seek to verify before including, green would be reliable sources that you would definitely include.</a:t>
            </a:r>
          </a:p>
        </p:txBody>
      </p:sp>
      <p:sp>
        <p:nvSpPr>
          <p:cNvPr id="4" name="Slide Number Placeholder 3"/>
          <p:cNvSpPr>
            <a:spLocks noGrp="1"/>
          </p:cNvSpPr>
          <p:nvPr>
            <p:ph type="sldNum" sz="quarter" idx="5"/>
          </p:nvPr>
        </p:nvSpPr>
        <p:spPr/>
        <p:txBody>
          <a:bodyPr/>
          <a:lstStyle/>
          <a:p>
            <a:fld id="{55D219D2-F1EA-417C-954C-4F5CA7E72037}" type="slidenum">
              <a:rPr lang="en-GB" smtClean="0"/>
              <a:t>5</a:t>
            </a:fld>
            <a:endParaRPr lang="en-GB" dirty="0"/>
          </a:p>
        </p:txBody>
      </p:sp>
    </p:spTree>
    <p:extLst>
      <p:ext uri="{BB962C8B-B14F-4D97-AF65-F5344CB8AC3E}">
        <p14:creationId xmlns:p14="http://schemas.microsoft.com/office/powerpoint/2010/main" val="2549212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7BB400-74B6-4FF3-BEBC-7E4663413B6C}" type="datetimeFigureOut">
              <a:rPr lang="en-GB" smtClean="0"/>
              <a:pPr/>
              <a:t>28/07/2020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6476B1-9CC9-4E98-A3F8-956974313F41}" type="slidenum">
              <a:rPr lang="en-GB" smtClean="0"/>
              <a:pPr/>
              <a:t>‹#›</a:t>
            </a:fld>
            <a:endParaRPr lang="en-GB" dirty="0"/>
          </a:p>
        </p:txBody>
      </p:sp>
    </p:spTree>
    <p:extLst>
      <p:ext uri="{BB962C8B-B14F-4D97-AF65-F5344CB8AC3E}">
        <p14:creationId xmlns:p14="http://schemas.microsoft.com/office/powerpoint/2010/main" val="293976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81939-5299-4B8D-AE14-5935B70A172D}"/>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4B808C-D49C-4939-ABEB-91114ACECA1A}"/>
              </a:ext>
            </a:extLst>
          </p:cNvPr>
          <p:cNvSpPr>
            <a:spLocks noGrp="1"/>
          </p:cNvSpPr>
          <p:nvPr>
            <p:ph idx="1"/>
          </p:nvPr>
        </p:nvSpPr>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17428350-185B-461E-BD92-3C3358B0409D}"/>
              </a:ext>
            </a:extLst>
          </p:cNvPr>
          <p:cNvSpPr>
            <a:spLocks noGrp="1"/>
          </p:cNvSpPr>
          <p:nvPr>
            <p:ph type="dt" sz="half" idx="10"/>
          </p:nvPr>
        </p:nvSpPr>
        <p:spPr/>
        <p:txBody>
          <a:bodyPr/>
          <a:lstStyle/>
          <a:p>
            <a:fld id="{727BB400-74B6-4FF3-BEBC-7E4663413B6C}" type="datetimeFigureOut">
              <a:rPr lang="en-GB" smtClean="0"/>
              <a:t>28/07/2020</a:t>
            </a:fld>
            <a:endParaRPr lang="en-GB" dirty="0"/>
          </a:p>
        </p:txBody>
      </p:sp>
      <p:sp>
        <p:nvSpPr>
          <p:cNvPr id="5" name="Footer Placeholder 4">
            <a:extLst>
              <a:ext uri="{FF2B5EF4-FFF2-40B4-BE49-F238E27FC236}">
                <a16:creationId xmlns:a16="http://schemas.microsoft.com/office/drawing/2014/main" id="{93FA5EA1-3311-4DD0-8A1D-72482599D50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3F88D39-CC37-495B-8109-511593DDDC15}"/>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7" name="Picture 6">
            <a:extLst>
              <a:ext uri="{FF2B5EF4-FFF2-40B4-BE49-F238E27FC236}">
                <a16:creationId xmlns:a16="http://schemas.microsoft.com/office/drawing/2014/main" id="{57A8476B-DCC2-4A00-8D89-154D2E61106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177505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5376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normAutofit/>
          </a:bodyPr>
          <a:lstStyle>
            <a:lvl1pPr algn="ctr">
              <a:defRPr sz="4800">
                <a:solidFill>
                  <a:schemeClr val="bg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18369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32B99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51967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Title Slide">
    <p:bg>
      <p:bgPr>
        <a:solidFill>
          <a:srgbClr val="46327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86DCC-2A48-4928-BB95-0D404216C054}"/>
              </a:ext>
            </a:extLst>
          </p:cNvPr>
          <p:cNvSpPr>
            <a:spLocks noGrp="1"/>
          </p:cNvSpPr>
          <p:nvPr>
            <p:ph type="ctrTitle"/>
          </p:nvPr>
        </p:nvSpPr>
        <p:spPr>
          <a:xfrm>
            <a:off x="1524000" y="1854199"/>
            <a:ext cx="9144000" cy="1655763"/>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9240042D-4C20-4E05-8195-FF748EE1C08D}"/>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4" name="Date Placeholder 3">
            <a:extLst>
              <a:ext uri="{FF2B5EF4-FFF2-40B4-BE49-F238E27FC236}">
                <a16:creationId xmlns:a16="http://schemas.microsoft.com/office/drawing/2014/main" id="{0A97BCED-EE1E-4DDF-9F3C-BDA5449A89DD}"/>
              </a:ext>
            </a:extLst>
          </p:cNvPr>
          <p:cNvSpPr>
            <a:spLocks noGrp="1"/>
          </p:cNvSpPr>
          <p:nvPr>
            <p:ph type="dt" sz="half" idx="10"/>
          </p:nvPr>
        </p:nvSpPr>
        <p:spPr/>
        <p:txBody>
          <a:bodyPr/>
          <a:lstStyle>
            <a:lvl1pPr>
              <a:defRPr>
                <a:solidFill>
                  <a:schemeClr val="bg1"/>
                </a:solidFill>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16613255-0EB1-482C-9E87-FC152995666E}"/>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6" name="Slide Number Placeholder 5">
            <a:extLst>
              <a:ext uri="{FF2B5EF4-FFF2-40B4-BE49-F238E27FC236}">
                <a16:creationId xmlns:a16="http://schemas.microsoft.com/office/drawing/2014/main" id="{5FEA887E-BA2B-4686-9DBD-F00339BCF50C}"/>
              </a:ext>
            </a:extLst>
          </p:cNvPr>
          <p:cNvSpPr>
            <a:spLocks noGrp="1"/>
          </p:cNvSpPr>
          <p:nvPr>
            <p:ph type="sldNum" sz="quarter" idx="12"/>
          </p:nvPr>
        </p:nvSpPr>
        <p:spPr/>
        <p:txBody>
          <a:bodyPr/>
          <a:lstStyle>
            <a:lvl1pPr>
              <a:defRPr>
                <a:solidFill>
                  <a:schemeClr val="bg1"/>
                </a:solidFill>
              </a:defRPr>
            </a:lvl1pPr>
          </a:lstStyle>
          <a:p>
            <a:fld id="{F26476B1-9CC9-4E98-A3F8-956974313F41}" type="slidenum">
              <a:rPr lang="en-GB" smtClean="0"/>
              <a:pPr/>
              <a:t>‹#›</a:t>
            </a:fld>
            <a:endParaRPr lang="en-GB" dirty="0"/>
          </a:p>
        </p:txBody>
      </p:sp>
      <p:pic>
        <p:nvPicPr>
          <p:cNvPr id="7" name="Picture 6">
            <a:extLst>
              <a:ext uri="{FF2B5EF4-FFF2-40B4-BE49-F238E27FC236}">
                <a16:creationId xmlns:a16="http://schemas.microsoft.com/office/drawing/2014/main" id="{FB53B001-3DE5-4189-904F-A281B0DAAC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5823" y="554292"/>
            <a:ext cx="1080000" cy="1080000"/>
          </a:xfrm>
          <a:prstGeom prst="rect">
            <a:avLst/>
          </a:prstGeom>
        </p:spPr>
      </p:pic>
    </p:spTree>
    <p:extLst>
      <p:ext uri="{BB962C8B-B14F-4D97-AF65-F5344CB8AC3E}">
        <p14:creationId xmlns:p14="http://schemas.microsoft.com/office/powerpoint/2010/main" val="223229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99A57-F0FE-4C79-B8A8-4EEC98BDB8EC}"/>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1E0697-23D9-4DB8-8B61-C6FEC3F7312D}"/>
              </a:ext>
            </a:extLst>
          </p:cNvPr>
          <p:cNvSpPr>
            <a:spLocks noGrp="1"/>
          </p:cNvSpPr>
          <p:nvPr>
            <p:ph sz="half" idx="1"/>
          </p:nvPr>
        </p:nvSpPr>
        <p:spPr>
          <a:xfrm>
            <a:off x="838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C03BFF03-8479-444D-A076-1E05278432E8}"/>
              </a:ext>
            </a:extLst>
          </p:cNvPr>
          <p:cNvSpPr>
            <a:spLocks noGrp="1"/>
          </p:cNvSpPr>
          <p:nvPr>
            <p:ph sz="half" idx="2"/>
          </p:nvPr>
        </p:nvSpPr>
        <p:spPr>
          <a:xfrm>
            <a:off x="6172200" y="1825625"/>
            <a:ext cx="5181600" cy="4351338"/>
          </a:xfrm>
        </p:spPr>
        <p:txBody>
          <a:bodyPr/>
          <a:lstStyle>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D606F10B-FE88-40F0-B94E-837F352AFFA0}"/>
              </a:ext>
            </a:extLst>
          </p:cNvPr>
          <p:cNvSpPr>
            <a:spLocks noGrp="1"/>
          </p:cNvSpPr>
          <p:nvPr>
            <p:ph type="dt" sz="half" idx="10"/>
          </p:nvPr>
        </p:nvSpPr>
        <p:spPr/>
        <p:txBody>
          <a:bodyPr/>
          <a:lstStyle/>
          <a:p>
            <a:fld id="{727BB400-74B6-4FF3-BEBC-7E4663413B6C}" type="datetimeFigureOut">
              <a:rPr lang="en-GB" smtClean="0"/>
              <a:t>28/07/2020</a:t>
            </a:fld>
            <a:endParaRPr lang="en-GB" dirty="0"/>
          </a:p>
        </p:txBody>
      </p:sp>
      <p:sp>
        <p:nvSpPr>
          <p:cNvPr id="6" name="Footer Placeholder 5">
            <a:extLst>
              <a:ext uri="{FF2B5EF4-FFF2-40B4-BE49-F238E27FC236}">
                <a16:creationId xmlns:a16="http://schemas.microsoft.com/office/drawing/2014/main" id="{482BD8C2-07C4-43A0-88E7-32542B9D9D6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3C34565-4AAB-4E63-9F80-B76B393C61F1}"/>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8" name="Picture 7">
            <a:extLst>
              <a:ext uri="{FF2B5EF4-FFF2-40B4-BE49-F238E27FC236}">
                <a16:creationId xmlns:a16="http://schemas.microsoft.com/office/drawing/2014/main" id="{BBAD35C6-35DD-4629-BB74-C4C49E9D10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329039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A6B7E-FA6F-4C78-A54C-4BF931BFE2DB}"/>
              </a:ext>
            </a:extLst>
          </p:cNvPr>
          <p:cNvSpPr>
            <a:spLocks noGrp="1"/>
          </p:cNvSpPr>
          <p:nvPr>
            <p:ph type="title"/>
          </p:nvPr>
        </p:nvSpPr>
        <p:spPr>
          <a:xfrm>
            <a:off x="838200" y="365125"/>
            <a:ext cx="9146309" cy="1325563"/>
          </a:xfr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2931827-2940-4DD4-A49B-785D6D966C13}"/>
              </a:ext>
            </a:extLst>
          </p:cNvPr>
          <p:cNvSpPr>
            <a:spLocks noGrp="1"/>
          </p:cNvSpPr>
          <p:nvPr>
            <p:ph type="dt" sz="half" idx="10"/>
          </p:nvPr>
        </p:nvSpPr>
        <p:spPr/>
        <p:txBody>
          <a:bodyPr/>
          <a:lstStyle/>
          <a:p>
            <a:fld id="{727BB400-74B6-4FF3-BEBC-7E4663413B6C}" type="datetimeFigureOut">
              <a:rPr lang="en-GB" smtClean="0"/>
              <a:t>28/07/2020</a:t>
            </a:fld>
            <a:endParaRPr lang="en-GB" dirty="0"/>
          </a:p>
        </p:txBody>
      </p:sp>
      <p:sp>
        <p:nvSpPr>
          <p:cNvPr id="4" name="Footer Placeholder 3">
            <a:extLst>
              <a:ext uri="{FF2B5EF4-FFF2-40B4-BE49-F238E27FC236}">
                <a16:creationId xmlns:a16="http://schemas.microsoft.com/office/drawing/2014/main" id="{DB2DE50B-BC2F-44ED-8175-541B9D7C2A36}"/>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228C46E-0697-4DD5-97E4-DA9C7B14B6D6}"/>
              </a:ext>
            </a:extLst>
          </p:cNvPr>
          <p:cNvSpPr>
            <a:spLocks noGrp="1"/>
          </p:cNvSpPr>
          <p:nvPr>
            <p:ph type="sldNum" sz="quarter" idx="12"/>
          </p:nvPr>
        </p:nvSpPr>
        <p:spPr/>
        <p:txBody>
          <a:bodyPr/>
          <a:lstStyle/>
          <a:p>
            <a:fld id="{F26476B1-9CC9-4E98-A3F8-956974313F41}" type="slidenum">
              <a:rPr lang="en-GB" smtClean="0"/>
              <a:t>‹#›</a:t>
            </a:fld>
            <a:endParaRPr lang="en-GB" dirty="0"/>
          </a:p>
        </p:txBody>
      </p:sp>
      <p:pic>
        <p:nvPicPr>
          <p:cNvPr id="6" name="Picture 5">
            <a:extLst>
              <a:ext uri="{FF2B5EF4-FFF2-40B4-BE49-F238E27FC236}">
                <a16:creationId xmlns:a16="http://schemas.microsoft.com/office/drawing/2014/main" id="{DBE2E8EE-35F5-4B2E-97F1-A6B6C179CCA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9784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bg>
      <p:bgPr>
        <a:solidFill>
          <a:srgbClr val="F53764"/>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721331-1FD3-45B7-AA9A-FDB82F3C002A}"/>
              </a:ext>
            </a:extLst>
          </p:cNvPr>
          <p:cNvGrpSpPr/>
          <p:nvPr userDrawn="1"/>
        </p:nvGrpSpPr>
        <p:grpSpPr>
          <a:xfrm>
            <a:off x="4158665" y="1629000"/>
            <a:ext cx="3874669" cy="4749934"/>
            <a:chOff x="4158665" y="1629000"/>
            <a:chExt cx="3874669" cy="4749934"/>
          </a:xfrm>
        </p:grpSpPr>
        <p:sp>
          <p:nvSpPr>
            <p:cNvPr id="7" name="TextBox 6">
              <a:extLst>
                <a:ext uri="{FF2B5EF4-FFF2-40B4-BE49-F238E27FC236}">
                  <a16:creationId xmlns:a16="http://schemas.microsoft.com/office/drawing/2014/main" id="{57D03987-E051-45AE-A257-2FEDA168C9F0}"/>
                </a:ext>
              </a:extLst>
            </p:cNvPr>
            <p:cNvSpPr txBox="1"/>
            <p:nvPr userDrawn="1"/>
          </p:nvSpPr>
          <p:spPr>
            <a:xfrm>
              <a:off x="4158665" y="5794159"/>
              <a:ext cx="3874669"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chemeClr val="bg1"/>
                  </a:solidFill>
                  <a:effectLst/>
                  <a:uLnTx/>
                  <a:uFillTx/>
                  <a:latin typeface="Century Gothic" panose="020B0502020202020204" pitchFamily="34" charset="0"/>
                  <a:ea typeface="+mn-ea"/>
                  <a:cs typeface="+mn-cs"/>
                </a:rPr>
                <a:t>thebrilliantclub.org</a:t>
              </a:r>
            </a:p>
          </p:txBody>
        </p:sp>
        <p:pic>
          <p:nvPicPr>
            <p:cNvPr id="8" name="Picture 7">
              <a:extLst>
                <a:ext uri="{FF2B5EF4-FFF2-40B4-BE49-F238E27FC236}">
                  <a16:creationId xmlns:a16="http://schemas.microsoft.com/office/drawing/2014/main" id="{B48F8DC0-969E-4F7F-987B-C002CB12F4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6000" y="1629000"/>
              <a:ext cx="3600000" cy="3600000"/>
            </a:xfrm>
            <a:prstGeom prst="rect">
              <a:avLst/>
            </a:prstGeom>
          </p:spPr>
        </p:pic>
      </p:grpSp>
    </p:spTree>
    <p:extLst>
      <p:ext uri="{BB962C8B-B14F-4D97-AF65-F5344CB8AC3E}">
        <p14:creationId xmlns:p14="http://schemas.microsoft.com/office/powerpoint/2010/main" val="215250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925636-9DA3-4034-8BF2-20971927DBB6}"/>
              </a:ext>
            </a:extLst>
          </p:cNvPr>
          <p:cNvSpPr>
            <a:spLocks noGrp="1"/>
          </p:cNvSpPr>
          <p:nvPr>
            <p:ph type="title"/>
          </p:nvPr>
        </p:nvSpPr>
        <p:spPr>
          <a:xfrm>
            <a:off x="838200" y="365125"/>
            <a:ext cx="94356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500F4193-282E-401B-A944-F23189CDAE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9B13CA1B-AC5A-48E4-A11A-9976811ADB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Century Gothic" panose="020B0502020202020204" pitchFamily="34" charset="0"/>
              </a:defRPr>
            </a:lvl1pPr>
          </a:lstStyle>
          <a:p>
            <a:fld id="{727BB400-74B6-4FF3-BEBC-7E4663413B6C}" type="datetimeFigureOut">
              <a:rPr lang="en-GB" smtClean="0"/>
              <a:pPr/>
              <a:t>28/07/2020</a:t>
            </a:fld>
            <a:endParaRPr lang="en-GB" dirty="0"/>
          </a:p>
        </p:txBody>
      </p:sp>
      <p:sp>
        <p:nvSpPr>
          <p:cNvPr id="5" name="Footer Placeholder 4">
            <a:extLst>
              <a:ext uri="{FF2B5EF4-FFF2-40B4-BE49-F238E27FC236}">
                <a16:creationId xmlns:a16="http://schemas.microsoft.com/office/drawing/2014/main" id="{91EC8469-1712-4694-8C19-810259943C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endParaRPr lang="en-GB" dirty="0"/>
          </a:p>
        </p:txBody>
      </p:sp>
      <p:sp>
        <p:nvSpPr>
          <p:cNvPr id="6" name="Slide Number Placeholder 5">
            <a:extLst>
              <a:ext uri="{FF2B5EF4-FFF2-40B4-BE49-F238E27FC236}">
                <a16:creationId xmlns:a16="http://schemas.microsoft.com/office/drawing/2014/main" id="{B91169BF-E450-4BC3-9E5E-CF85AABE1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F26476B1-9CC9-4E98-A3F8-956974313F41}" type="slidenum">
              <a:rPr lang="en-GB" smtClean="0"/>
              <a:pPr/>
              <a:t>‹#›</a:t>
            </a:fld>
            <a:endParaRPr lang="en-GB" dirty="0"/>
          </a:p>
        </p:txBody>
      </p:sp>
      <p:grpSp>
        <p:nvGrpSpPr>
          <p:cNvPr id="9" name="Group 8">
            <a:extLst>
              <a:ext uri="{FF2B5EF4-FFF2-40B4-BE49-F238E27FC236}">
                <a16:creationId xmlns:a16="http://schemas.microsoft.com/office/drawing/2014/main" id="{D1D423D6-CAFB-4676-8735-A94DED24C06B}"/>
              </a:ext>
            </a:extLst>
          </p:cNvPr>
          <p:cNvGrpSpPr/>
          <p:nvPr userDrawn="1"/>
        </p:nvGrpSpPr>
        <p:grpSpPr>
          <a:xfrm>
            <a:off x="0" y="0"/>
            <a:ext cx="12192000" cy="6858000"/>
            <a:chOff x="0" y="0"/>
            <a:chExt cx="12192000" cy="6858000"/>
          </a:xfrm>
          <a:solidFill>
            <a:schemeClr val="accent2"/>
          </a:solidFill>
        </p:grpSpPr>
        <p:sp>
          <p:nvSpPr>
            <p:cNvPr id="10" name="Rectangle 9">
              <a:extLst>
                <a:ext uri="{FF2B5EF4-FFF2-40B4-BE49-F238E27FC236}">
                  <a16:creationId xmlns:a16="http://schemas.microsoft.com/office/drawing/2014/main" id="{629B4864-E849-40A9-ACE5-4F86F5C9B1EB}"/>
                </a:ext>
              </a:extLst>
            </p:cNvPr>
            <p:cNvSpPr/>
            <p:nvPr userDrawn="1"/>
          </p:nvSpPr>
          <p:spPr>
            <a:xfrm>
              <a:off x="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1" name="Rectangle 10">
              <a:extLst>
                <a:ext uri="{FF2B5EF4-FFF2-40B4-BE49-F238E27FC236}">
                  <a16:creationId xmlns:a16="http://schemas.microsoft.com/office/drawing/2014/main" id="{4C160D57-E51A-488D-BB5E-4E03F57126ED}"/>
                </a:ext>
              </a:extLst>
            </p:cNvPr>
            <p:cNvSpPr/>
            <p:nvPr userDrawn="1"/>
          </p:nvSpPr>
          <p:spPr>
            <a:xfrm>
              <a:off x="12012000" y="0"/>
              <a:ext cx="180000" cy="6858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2" name="Rectangle 11">
              <a:extLst>
                <a:ext uri="{FF2B5EF4-FFF2-40B4-BE49-F238E27FC236}">
                  <a16:creationId xmlns:a16="http://schemas.microsoft.com/office/drawing/2014/main" id="{03FDF56B-1D1C-4BA9-A6A7-8A0342A6CE51}"/>
                </a:ext>
              </a:extLst>
            </p:cNvPr>
            <p:cNvSpPr/>
            <p:nvPr userDrawn="1"/>
          </p:nvSpPr>
          <p:spPr>
            <a:xfrm>
              <a:off x="66000" y="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sp>
          <p:nvSpPr>
            <p:cNvPr id="13" name="Rectangle 12">
              <a:extLst>
                <a:ext uri="{FF2B5EF4-FFF2-40B4-BE49-F238E27FC236}">
                  <a16:creationId xmlns:a16="http://schemas.microsoft.com/office/drawing/2014/main" id="{205CA9A2-10E5-425A-BF70-18E0C8EB6191}"/>
                </a:ext>
              </a:extLst>
            </p:cNvPr>
            <p:cNvSpPr/>
            <p:nvPr userDrawn="1"/>
          </p:nvSpPr>
          <p:spPr>
            <a:xfrm>
              <a:off x="66000" y="6678000"/>
              <a:ext cx="12060000" cy="180000"/>
            </a:xfrm>
            <a:prstGeom prst="rect">
              <a:avLst/>
            </a:prstGeom>
            <a:solidFill>
              <a:srgbClr val="F5376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dirty="0">
                <a:latin typeface="Century Gothic" panose="020B0502020202020204" pitchFamily="34" charset="0"/>
              </a:endParaRPr>
            </a:p>
          </p:txBody>
        </p:sp>
      </p:grpSp>
      <p:pic>
        <p:nvPicPr>
          <p:cNvPr id="14" name="Picture 13">
            <a:extLst>
              <a:ext uri="{FF2B5EF4-FFF2-40B4-BE49-F238E27FC236}">
                <a16:creationId xmlns:a16="http://schemas.microsoft.com/office/drawing/2014/main" id="{F90400D4-1CB0-468A-AAE8-2D39513A6D5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73800" y="547007"/>
            <a:ext cx="1080000" cy="1080000"/>
          </a:xfrm>
          <a:prstGeom prst="rect">
            <a:avLst/>
          </a:prstGeom>
        </p:spPr>
      </p:pic>
    </p:spTree>
    <p:extLst>
      <p:ext uri="{BB962C8B-B14F-4D97-AF65-F5344CB8AC3E}">
        <p14:creationId xmlns:p14="http://schemas.microsoft.com/office/powerpoint/2010/main" val="2818744151"/>
      </p:ext>
    </p:extLst>
  </p:cSld>
  <p:clrMap bg1="lt1" tx1="dk1" bg2="lt2" tx2="dk2" accent1="accent1" accent2="accent2" accent3="accent3" accent4="accent4" accent5="accent5" accent6="accent6" hlink="hlink" folHlink="folHlink"/>
  <p:sldLayoutIdLst>
    <p:sldLayoutId id="2147483663" r:id="rId1"/>
    <p:sldLayoutId id="2147483650" r:id="rId2"/>
    <p:sldLayoutId id="2147483649" r:id="rId3"/>
    <p:sldLayoutId id="2147483660" r:id="rId4"/>
    <p:sldLayoutId id="2147483661" r:id="rId5"/>
    <p:sldLayoutId id="2147483652" r:id="rId6"/>
    <p:sldLayoutId id="2147483654"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3E72-137C-4329-BD69-C95BF6DE68CF}"/>
              </a:ext>
            </a:extLst>
          </p:cNvPr>
          <p:cNvSpPr>
            <a:spLocks noGrp="1"/>
          </p:cNvSpPr>
          <p:nvPr>
            <p:ph type="ctrTitle"/>
          </p:nvPr>
        </p:nvSpPr>
        <p:spPr/>
        <p:txBody>
          <a:bodyPr/>
          <a:lstStyle/>
          <a:p>
            <a:r>
              <a:rPr lang="en-GB" dirty="0"/>
              <a:t>Getting “research ready”</a:t>
            </a:r>
          </a:p>
        </p:txBody>
      </p:sp>
      <p:sp>
        <p:nvSpPr>
          <p:cNvPr id="3" name="Subtitle 2">
            <a:extLst>
              <a:ext uri="{FF2B5EF4-FFF2-40B4-BE49-F238E27FC236}">
                <a16:creationId xmlns:a16="http://schemas.microsoft.com/office/drawing/2014/main" id="{39CC957F-9CD0-4F1E-95DD-900A7E8680D7}"/>
              </a:ext>
            </a:extLst>
          </p:cNvPr>
          <p:cNvSpPr>
            <a:spLocks noGrp="1"/>
          </p:cNvSpPr>
          <p:nvPr>
            <p:ph type="subTitle" idx="1"/>
          </p:nvPr>
        </p:nvSpPr>
        <p:spPr/>
        <p:txBody>
          <a:bodyPr/>
          <a:lstStyle/>
          <a:p>
            <a:r>
              <a:rPr lang="en-GB" dirty="0"/>
              <a:t>Sources of information for academic essays</a:t>
            </a:r>
          </a:p>
        </p:txBody>
      </p:sp>
    </p:spTree>
    <p:extLst>
      <p:ext uri="{BB962C8B-B14F-4D97-AF65-F5344CB8AC3E}">
        <p14:creationId xmlns:p14="http://schemas.microsoft.com/office/powerpoint/2010/main" val="186807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C9B003-D2A0-4832-8C7F-9E5E7E8ED349}"/>
              </a:ext>
            </a:extLst>
          </p:cNvPr>
          <p:cNvSpPr>
            <a:spLocks noGrp="1"/>
          </p:cNvSpPr>
          <p:nvPr>
            <p:ph idx="1"/>
          </p:nvPr>
        </p:nvSpPr>
        <p:spPr>
          <a:xfrm>
            <a:off x="838200" y="2582845"/>
            <a:ext cx="10515600" cy="1177634"/>
          </a:xfrm>
        </p:spPr>
        <p:txBody>
          <a:bodyPr/>
          <a:lstStyle/>
          <a:p>
            <a:pPr marL="0" indent="0" algn="ctr">
              <a:buNone/>
            </a:pPr>
            <a:r>
              <a:rPr lang="en-US" dirty="0"/>
              <a:t>When have you done research in the past? </a:t>
            </a:r>
          </a:p>
          <a:p>
            <a:pPr marL="0" indent="0" algn="ctr">
              <a:buNone/>
            </a:pPr>
            <a:r>
              <a:rPr lang="en-US" dirty="0"/>
              <a:t>How did you do it?</a:t>
            </a:r>
            <a:endParaRPr lang="en-GB" dirty="0"/>
          </a:p>
        </p:txBody>
      </p:sp>
      <p:sp>
        <p:nvSpPr>
          <p:cNvPr id="4" name="TextBox 3">
            <a:extLst>
              <a:ext uri="{FF2B5EF4-FFF2-40B4-BE49-F238E27FC236}">
                <a16:creationId xmlns:a16="http://schemas.microsoft.com/office/drawing/2014/main" id="{52F07E8B-6DCB-4E8A-B7BF-FC237F1B31F5}"/>
              </a:ext>
            </a:extLst>
          </p:cNvPr>
          <p:cNvSpPr txBox="1"/>
          <p:nvPr/>
        </p:nvSpPr>
        <p:spPr>
          <a:xfrm>
            <a:off x="2883769" y="1081065"/>
            <a:ext cx="6005362" cy="854080"/>
          </a:xfrm>
          <a:prstGeom prst="rect">
            <a:avLst/>
          </a:prstGeom>
          <a:noFill/>
        </p:spPr>
        <p:txBody>
          <a:bodyPr wrap="square" rtlCol="0">
            <a:spAutoFit/>
          </a:bodyPr>
          <a:lstStyle/>
          <a:p>
            <a:pPr algn="ctr"/>
            <a:r>
              <a:rPr lang="en-US" sz="4950" b="1" dirty="0">
                <a:solidFill>
                  <a:srgbClr val="F53764"/>
                </a:solidFill>
                <a:latin typeface="Century Gothic" panose="020B0502020202020204" pitchFamily="34" charset="0"/>
              </a:rPr>
              <a:t>T</a:t>
            </a:r>
            <a:r>
              <a:rPr lang="en-GB" sz="4950" b="1" dirty="0" err="1">
                <a:solidFill>
                  <a:srgbClr val="F53764"/>
                </a:solidFill>
                <a:latin typeface="Century Gothic" panose="020B0502020202020204" pitchFamily="34" charset="0"/>
              </a:rPr>
              <a:t>hink</a:t>
            </a:r>
            <a:r>
              <a:rPr lang="en-GB" sz="4950" b="1" dirty="0">
                <a:solidFill>
                  <a:srgbClr val="F53764"/>
                </a:solidFill>
                <a:latin typeface="Century Gothic" panose="020B0502020202020204" pitchFamily="34" charset="0"/>
              </a:rPr>
              <a:t> – pair - share</a:t>
            </a:r>
          </a:p>
        </p:txBody>
      </p:sp>
    </p:spTree>
    <p:extLst>
      <p:ext uri="{BB962C8B-B14F-4D97-AF65-F5344CB8AC3E}">
        <p14:creationId xmlns:p14="http://schemas.microsoft.com/office/powerpoint/2010/main" val="277276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F78E-F14C-402F-95FC-D217642D537E}"/>
              </a:ext>
            </a:extLst>
          </p:cNvPr>
          <p:cNvSpPr>
            <a:spLocks noGrp="1"/>
          </p:cNvSpPr>
          <p:nvPr>
            <p:ph type="title"/>
          </p:nvPr>
        </p:nvSpPr>
        <p:spPr/>
        <p:txBody>
          <a:bodyPr/>
          <a:lstStyle/>
          <a:p>
            <a:r>
              <a:rPr lang="en-US" dirty="0"/>
              <a:t>W</a:t>
            </a:r>
            <a:r>
              <a:rPr lang="en-GB" dirty="0"/>
              <a:t>here can you find information?</a:t>
            </a:r>
          </a:p>
        </p:txBody>
      </p:sp>
      <p:sp>
        <p:nvSpPr>
          <p:cNvPr id="3" name="Content Placeholder 2">
            <a:extLst>
              <a:ext uri="{FF2B5EF4-FFF2-40B4-BE49-F238E27FC236}">
                <a16:creationId xmlns:a16="http://schemas.microsoft.com/office/drawing/2014/main" id="{7F79E634-A768-4BD7-AF77-61A8E9D328A5}"/>
              </a:ext>
            </a:extLst>
          </p:cNvPr>
          <p:cNvSpPr>
            <a:spLocks noGrp="1"/>
          </p:cNvSpPr>
          <p:nvPr>
            <p:ph idx="1"/>
          </p:nvPr>
        </p:nvSpPr>
        <p:spPr>
          <a:xfrm>
            <a:off x="762699" y="1703941"/>
            <a:ext cx="10515600" cy="4788933"/>
          </a:xfrm>
        </p:spPr>
        <p:txBody>
          <a:bodyPr>
            <a:normAutofit lnSpcReduction="10000"/>
          </a:bodyPr>
          <a:lstStyle/>
          <a:p>
            <a:r>
              <a:rPr lang="en-GB" dirty="0"/>
              <a:t>Research involves asking questions to help you find out more about your topic and draw your own conclusion.</a:t>
            </a:r>
          </a:p>
          <a:p>
            <a:r>
              <a:rPr lang="en-GB" dirty="0"/>
              <a:t>Information can come from a variety of places:</a:t>
            </a:r>
          </a:p>
          <a:p>
            <a:endParaRPr lang="en-GB" dirty="0"/>
          </a:p>
          <a:p>
            <a:endParaRPr lang="en-GB" dirty="0"/>
          </a:p>
          <a:p>
            <a:endParaRPr lang="en-GB" dirty="0"/>
          </a:p>
          <a:p>
            <a:endParaRPr lang="en-GB" dirty="0"/>
          </a:p>
          <a:p>
            <a:pPr marL="0" indent="0">
              <a:buNone/>
            </a:pPr>
            <a:endParaRPr lang="en-GB" dirty="0"/>
          </a:p>
          <a:p>
            <a:pPr marL="0" indent="0" algn="ctr">
              <a:buNone/>
            </a:pPr>
            <a:r>
              <a:rPr lang="en-GB" dirty="0"/>
              <a:t>Not all sources are equally useful: different information for different purposes</a:t>
            </a:r>
          </a:p>
        </p:txBody>
      </p:sp>
      <p:sp>
        <p:nvSpPr>
          <p:cNvPr id="5" name="TextBox 4">
            <a:extLst>
              <a:ext uri="{FF2B5EF4-FFF2-40B4-BE49-F238E27FC236}">
                <a16:creationId xmlns:a16="http://schemas.microsoft.com/office/drawing/2014/main" id="{29A8018D-9D42-4E64-BABC-F3C8702AF9CC}"/>
              </a:ext>
            </a:extLst>
          </p:cNvPr>
          <p:cNvSpPr txBox="1"/>
          <p:nvPr/>
        </p:nvSpPr>
        <p:spPr>
          <a:xfrm>
            <a:off x="1014608" y="3170362"/>
            <a:ext cx="2868460" cy="442674"/>
          </a:xfrm>
          <a:prstGeom prst="roundRect">
            <a:avLst/>
          </a:prstGeom>
          <a:solidFill>
            <a:srgbClr val="7030A0"/>
          </a:solidFill>
        </p:spPr>
        <p:txBody>
          <a:bodyPr wrap="square" rtlCol="0">
            <a:spAutoFit/>
          </a:bodyPr>
          <a:lstStyle/>
          <a:p>
            <a:pPr algn="ctr"/>
            <a:r>
              <a:rPr lang="en-US" sz="2000" dirty="0">
                <a:solidFill>
                  <a:schemeClr val="bg1"/>
                </a:solidFill>
              </a:rPr>
              <a:t>Academic books/articles</a:t>
            </a:r>
            <a:endParaRPr lang="en-GB" sz="2000" dirty="0">
              <a:solidFill>
                <a:schemeClr val="bg1"/>
              </a:solidFill>
            </a:endParaRPr>
          </a:p>
        </p:txBody>
      </p:sp>
      <p:sp>
        <p:nvSpPr>
          <p:cNvPr id="7" name="TextBox 6">
            <a:extLst>
              <a:ext uri="{FF2B5EF4-FFF2-40B4-BE49-F238E27FC236}">
                <a16:creationId xmlns:a16="http://schemas.microsoft.com/office/drawing/2014/main" id="{A6489F44-0712-4E16-A6B8-033B538F9362}"/>
              </a:ext>
            </a:extLst>
          </p:cNvPr>
          <p:cNvSpPr txBox="1"/>
          <p:nvPr/>
        </p:nvSpPr>
        <p:spPr>
          <a:xfrm>
            <a:off x="5209768" y="3358169"/>
            <a:ext cx="1873370" cy="442674"/>
          </a:xfrm>
          <a:prstGeom prst="roundRect">
            <a:avLst/>
          </a:prstGeom>
          <a:solidFill>
            <a:srgbClr val="7030A0"/>
          </a:solidFill>
        </p:spPr>
        <p:txBody>
          <a:bodyPr wrap="square" rtlCol="0">
            <a:spAutoFit/>
          </a:bodyPr>
          <a:lstStyle/>
          <a:p>
            <a:pPr algn="ctr"/>
            <a:r>
              <a:rPr lang="en-US" sz="2000" dirty="0">
                <a:solidFill>
                  <a:schemeClr val="bg1"/>
                </a:solidFill>
              </a:rPr>
              <a:t>Websites/blogs</a:t>
            </a:r>
            <a:endParaRPr lang="en-GB" sz="2000" dirty="0">
              <a:solidFill>
                <a:schemeClr val="bg1"/>
              </a:solidFill>
            </a:endParaRPr>
          </a:p>
        </p:txBody>
      </p:sp>
      <p:sp>
        <p:nvSpPr>
          <p:cNvPr id="9" name="TextBox 8">
            <a:extLst>
              <a:ext uri="{FF2B5EF4-FFF2-40B4-BE49-F238E27FC236}">
                <a16:creationId xmlns:a16="http://schemas.microsoft.com/office/drawing/2014/main" id="{ECA5F02D-8FB4-4821-9097-149C21AC50E3}"/>
              </a:ext>
            </a:extLst>
          </p:cNvPr>
          <p:cNvSpPr txBox="1"/>
          <p:nvPr/>
        </p:nvSpPr>
        <p:spPr>
          <a:xfrm>
            <a:off x="8947630" y="3170361"/>
            <a:ext cx="2330669" cy="442674"/>
          </a:xfrm>
          <a:prstGeom prst="roundRect">
            <a:avLst/>
          </a:prstGeom>
          <a:solidFill>
            <a:srgbClr val="7030A0"/>
          </a:solidFill>
        </p:spPr>
        <p:txBody>
          <a:bodyPr wrap="square" rtlCol="0">
            <a:spAutoFit/>
          </a:bodyPr>
          <a:lstStyle/>
          <a:p>
            <a:pPr algn="ctr"/>
            <a:r>
              <a:rPr lang="en-US" sz="2000" dirty="0">
                <a:solidFill>
                  <a:schemeClr val="bg1"/>
                </a:solidFill>
              </a:rPr>
              <a:t>Historical evidence</a:t>
            </a:r>
            <a:endParaRPr lang="en-GB" sz="2000" dirty="0">
              <a:solidFill>
                <a:schemeClr val="bg1"/>
              </a:solidFill>
            </a:endParaRPr>
          </a:p>
        </p:txBody>
      </p:sp>
      <p:sp>
        <p:nvSpPr>
          <p:cNvPr id="11" name="TextBox 10">
            <a:extLst>
              <a:ext uri="{FF2B5EF4-FFF2-40B4-BE49-F238E27FC236}">
                <a16:creationId xmlns:a16="http://schemas.microsoft.com/office/drawing/2014/main" id="{CB98146F-F32B-4D54-BE12-69BC4ABFC527}"/>
              </a:ext>
            </a:extLst>
          </p:cNvPr>
          <p:cNvSpPr txBox="1"/>
          <p:nvPr/>
        </p:nvSpPr>
        <p:spPr>
          <a:xfrm>
            <a:off x="1704768" y="3934024"/>
            <a:ext cx="2339493" cy="442674"/>
          </a:xfrm>
          <a:prstGeom prst="roundRect">
            <a:avLst/>
          </a:prstGeom>
          <a:solidFill>
            <a:srgbClr val="7030A0"/>
          </a:solidFill>
        </p:spPr>
        <p:txBody>
          <a:bodyPr wrap="square" rtlCol="0">
            <a:spAutoFit/>
          </a:bodyPr>
          <a:lstStyle/>
          <a:p>
            <a:pPr algn="ctr"/>
            <a:r>
              <a:rPr lang="en-US" sz="2000" dirty="0">
                <a:solidFill>
                  <a:schemeClr val="bg1"/>
                </a:solidFill>
              </a:rPr>
              <a:t>Literature (fiction)</a:t>
            </a:r>
            <a:endParaRPr lang="en-GB" sz="2000" dirty="0">
              <a:solidFill>
                <a:schemeClr val="bg1"/>
              </a:solidFill>
            </a:endParaRPr>
          </a:p>
        </p:txBody>
      </p:sp>
      <p:sp>
        <p:nvSpPr>
          <p:cNvPr id="13" name="TextBox 12">
            <a:extLst>
              <a:ext uri="{FF2B5EF4-FFF2-40B4-BE49-F238E27FC236}">
                <a16:creationId xmlns:a16="http://schemas.microsoft.com/office/drawing/2014/main" id="{9351009D-2514-40EC-93C8-708C5F8C2B52}"/>
              </a:ext>
            </a:extLst>
          </p:cNvPr>
          <p:cNvSpPr txBox="1"/>
          <p:nvPr/>
        </p:nvSpPr>
        <p:spPr>
          <a:xfrm>
            <a:off x="5064082" y="4641831"/>
            <a:ext cx="2063836" cy="442674"/>
          </a:xfrm>
          <a:prstGeom prst="roundRect">
            <a:avLst/>
          </a:prstGeom>
          <a:solidFill>
            <a:srgbClr val="7030A0"/>
          </a:solidFill>
        </p:spPr>
        <p:txBody>
          <a:bodyPr wrap="square" rtlCol="0">
            <a:spAutoFit/>
          </a:bodyPr>
          <a:lstStyle/>
          <a:p>
            <a:pPr algn="ctr"/>
            <a:r>
              <a:rPr lang="en-US" sz="2000" dirty="0">
                <a:solidFill>
                  <a:schemeClr val="bg1"/>
                </a:solidFill>
              </a:rPr>
              <a:t>Official reports</a:t>
            </a:r>
            <a:endParaRPr lang="en-GB" sz="2000" dirty="0">
              <a:solidFill>
                <a:schemeClr val="bg1"/>
              </a:solidFill>
            </a:endParaRPr>
          </a:p>
        </p:txBody>
      </p:sp>
      <p:sp>
        <p:nvSpPr>
          <p:cNvPr id="15" name="TextBox 14">
            <a:extLst>
              <a:ext uri="{FF2B5EF4-FFF2-40B4-BE49-F238E27FC236}">
                <a16:creationId xmlns:a16="http://schemas.microsoft.com/office/drawing/2014/main" id="{31D28464-506A-4FF2-BBE5-560FD42A977F}"/>
              </a:ext>
            </a:extLst>
          </p:cNvPr>
          <p:cNvSpPr txBox="1"/>
          <p:nvPr/>
        </p:nvSpPr>
        <p:spPr>
          <a:xfrm>
            <a:off x="10035878" y="4863168"/>
            <a:ext cx="1329277" cy="442674"/>
          </a:xfrm>
          <a:prstGeom prst="roundRect">
            <a:avLst/>
          </a:prstGeom>
          <a:solidFill>
            <a:srgbClr val="7030A0"/>
          </a:solidFill>
        </p:spPr>
        <p:txBody>
          <a:bodyPr wrap="square" rtlCol="0">
            <a:spAutoFit/>
          </a:bodyPr>
          <a:lstStyle/>
          <a:p>
            <a:r>
              <a:rPr lang="en-US" sz="2000" dirty="0">
                <a:solidFill>
                  <a:schemeClr val="bg1"/>
                </a:solidFill>
              </a:rPr>
              <a:t>Interviews</a:t>
            </a:r>
            <a:endParaRPr lang="en-GB" sz="2000" dirty="0">
              <a:solidFill>
                <a:schemeClr val="bg1"/>
              </a:solidFill>
            </a:endParaRPr>
          </a:p>
        </p:txBody>
      </p:sp>
      <p:sp>
        <p:nvSpPr>
          <p:cNvPr id="17" name="TextBox 16">
            <a:extLst>
              <a:ext uri="{FF2B5EF4-FFF2-40B4-BE49-F238E27FC236}">
                <a16:creationId xmlns:a16="http://schemas.microsoft.com/office/drawing/2014/main" id="{20944594-4117-40B0-BAF2-45A377E27164}"/>
              </a:ext>
            </a:extLst>
          </p:cNvPr>
          <p:cNvSpPr txBox="1"/>
          <p:nvPr/>
        </p:nvSpPr>
        <p:spPr>
          <a:xfrm>
            <a:off x="1479161" y="4797109"/>
            <a:ext cx="2868460" cy="442674"/>
          </a:xfrm>
          <a:prstGeom prst="roundRect">
            <a:avLst/>
          </a:prstGeom>
          <a:solidFill>
            <a:srgbClr val="7030A0"/>
          </a:solidFill>
        </p:spPr>
        <p:txBody>
          <a:bodyPr wrap="square" rtlCol="0">
            <a:spAutoFit/>
          </a:bodyPr>
          <a:lstStyle/>
          <a:p>
            <a:pPr algn="ctr"/>
            <a:r>
              <a:rPr lang="en-US" sz="2000" dirty="0">
                <a:solidFill>
                  <a:schemeClr val="bg1"/>
                </a:solidFill>
              </a:rPr>
              <a:t>Results of experiments</a:t>
            </a:r>
            <a:endParaRPr lang="en-GB" sz="2000" dirty="0">
              <a:solidFill>
                <a:schemeClr val="bg1"/>
              </a:solidFill>
            </a:endParaRPr>
          </a:p>
        </p:txBody>
      </p:sp>
      <p:sp>
        <p:nvSpPr>
          <p:cNvPr id="19" name="TextBox 18">
            <a:extLst>
              <a:ext uri="{FF2B5EF4-FFF2-40B4-BE49-F238E27FC236}">
                <a16:creationId xmlns:a16="http://schemas.microsoft.com/office/drawing/2014/main" id="{7B84CC7D-2F0B-4D85-B640-FEAF2026A9A2}"/>
              </a:ext>
            </a:extLst>
          </p:cNvPr>
          <p:cNvSpPr txBox="1"/>
          <p:nvPr/>
        </p:nvSpPr>
        <p:spPr>
          <a:xfrm>
            <a:off x="7308606" y="3877573"/>
            <a:ext cx="2517732" cy="442674"/>
          </a:xfrm>
          <a:prstGeom prst="roundRect">
            <a:avLst/>
          </a:prstGeom>
          <a:solidFill>
            <a:srgbClr val="7030A0"/>
          </a:solidFill>
        </p:spPr>
        <p:txBody>
          <a:bodyPr wrap="square" rtlCol="0">
            <a:spAutoFit/>
          </a:bodyPr>
          <a:lstStyle/>
          <a:p>
            <a:pPr algn="ctr"/>
            <a:r>
              <a:rPr lang="en-US" sz="2000" dirty="0">
                <a:solidFill>
                  <a:schemeClr val="bg1"/>
                </a:solidFill>
              </a:rPr>
              <a:t>Data from surveys</a:t>
            </a:r>
            <a:endParaRPr lang="en-GB" sz="2000" dirty="0">
              <a:solidFill>
                <a:schemeClr val="bg1"/>
              </a:solidFill>
            </a:endParaRPr>
          </a:p>
        </p:txBody>
      </p:sp>
      <p:sp>
        <p:nvSpPr>
          <p:cNvPr id="6" name="TextBox 5">
            <a:extLst>
              <a:ext uri="{FF2B5EF4-FFF2-40B4-BE49-F238E27FC236}">
                <a16:creationId xmlns:a16="http://schemas.microsoft.com/office/drawing/2014/main" id="{A9B3DCCC-8951-4045-B376-001D9583DC50}"/>
              </a:ext>
            </a:extLst>
          </p:cNvPr>
          <p:cNvSpPr txBox="1"/>
          <p:nvPr/>
        </p:nvSpPr>
        <p:spPr>
          <a:xfrm>
            <a:off x="7762502" y="4584785"/>
            <a:ext cx="1329277" cy="442674"/>
          </a:xfrm>
          <a:prstGeom prst="roundRect">
            <a:avLst/>
          </a:prstGeom>
          <a:solidFill>
            <a:srgbClr val="7030A0"/>
          </a:solidFill>
        </p:spPr>
        <p:txBody>
          <a:bodyPr wrap="square" rtlCol="0">
            <a:spAutoFit/>
          </a:bodyPr>
          <a:lstStyle/>
          <a:p>
            <a:pPr algn="ctr"/>
            <a:r>
              <a:rPr lang="en-US" sz="2000" dirty="0">
                <a:solidFill>
                  <a:schemeClr val="bg1"/>
                </a:solidFill>
              </a:rPr>
              <a:t>Images</a:t>
            </a:r>
            <a:endParaRPr lang="en-GB" sz="2000" dirty="0">
              <a:solidFill>
                <a:schemeClr val="bg1"/>
              </a:solidFill>
            </a:endParaRPr>
          </a:p>
        </p:txBody>
      </p:sp>
    </p:spTree>
    <p:extLst>
      <p:ext uri="{BB962C8B-B14F-4D97-AF65-F5344CB8AC3E}">
        <p14:creationId xmlns:p14="http://schemas.microsoft.com/office/powerpoint/2010/main" val="796076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C1295EE5-2FFA-49A6-AE8B-E23762A67ABD}"/>
              </a:ext>
            </a:extLst>
          </p:cNvPr>
          <p:cNvSpPr txBox="1">
            <a:spLocks/>
          </p:cNvSpPr>
          <p:nvPr/>
        </p:nvSpPr>
        <p:spPr>
          <a:xfrm>
            <a:off x="5411354" y="2082659"/>
            <a:ext cx="1409700" cy="201930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500" b="1" dirty="0">
                <a:solidFill>
                  <a:schemeClr val="accent1"/>
                </a:solidFill>
              </a:rPr>
              <a:t>?</a:t>
            </a:r>
            <a:endParaRPr lang="en-GB" sz="20500" b="1" dirty="0">
              <a:solidFill>
                <a:schemeClr val="accent1"/>
              </a:solidFill>
            </a:endParaRPr>
          </a:p>
        </p:txBody>
      </p:sp>
      <p:sp>
        <p:nvSpPr>
          <p:cNvPr id="2" name="TextBox 1">
            <a:extLst>
              <a:ext uri="{FF2B5EF4-FFF2-40B4-BE49-F238E27FC236}">
                <a16:creationId xmlns:a16="http://schemas.microsoft.com/office/drawing/2014/main" id="{998D7712-0473-40E0-B132-6F22E2938029}"/>
              </a:ext>
            </a:extLst>
          </p:cNvPr>
          <p:cNvSpPr txBox="1"/>
          <p:nvPr/>
        </p:nvSpPr>
        <p:spPr>
          <a:xfrm>
            <a:off x="496766" y="2409903"/>
            <a:ext cx="3867150" cy="954107"/>
          </a:xfrm>
          <a:prstGeom prst="rect">
            <a:avLst/>
          </a:prstGeom>
          <a:noFill/>
        </p:spPr>
        <p:txBody>
          <a:bodyPr wrap="square" rtlCol="0">
            <a:spAutoFit/>
          </a:bodyPr>
          <a:lstStyle/>
          <a:p>
            <a:pPr algn="ctr"/>
            <a:r>
              <a:rPr lang="en-US" sz="2800" b="1" dirty="0">
                <a:latin typeface="Century Gothic" panose="020B0502020202020204" pitchFamily="34" charset="0"/>
              </a:rPr>
              <a:t>Who</a:t>
            </a:r>
            <a:r>
              <a:rPr lang="en-US" sz="2800" dirty="0">
                <a:latin typeface="Century Gothic" panose="020B0502020202020204" pitchFamily="34" charset="0"/>
              </a:rPr>
              <a:t> wrote the source?</a:t>
            </a:r>
            <a:endParaRPr lang="en-GB" sz="2800" dirty="0">
              <a:latin typeface="Century Gothic" panose="020B0502020202020204" pitchFamily="34" charset="0"/>
            </a:endParaRPr>
          </a:p>
        </p:txBody>
      </p:sp>
      <p:sp>
        <p:nvSpPr>
          <p:cNvPr id="6" name="TextBox 5">
            <a:extLst>
              <a:ext uri="{FF2B5EF4-FFF2-40B4-BE49-F238E27FC236}">
                <a16:creationId xmlns:a16="http://schemas.microsoft.com/office/drawing/2014/main" id="{B92B2ABB-3420-417F-A434-FB7095F1654B}"/>
              </a:ext>
            </a:extLst>
          </p:cNvPr>
          <p:cNvSpPr txBox="1"/>
          <p:nvPr/>
        </p:nvSpPr>
        <p:spPr>
          <a:xfrm>
            <a:off x="496766" y="3394073"/>
            <a:ext cx="3867150" cy="707886"/>
          </a:xfrm>
          <a:prstGeom prst="rect">
            <a:avLst/>
          </a:prstGeom>
          <a:noFill/>
        </p:spPr>
        <p:txBody>
          <a:bodyPr wrap="square" rtlCol="0">
            <a:spAutoFit/>
          </a:bodyPr>
          <a:lstStyle/>
          <a:p>
            <a:pPr algn="ctr"/>
            <a:r>
              <a:rPr lang="en-US" sz="2000" dirty="0">
                <a:latin typeface="Century Gothic" panose="020B0502020202020204" pitchFamily="34" charset="0"/>
              </a:rPr>
              <a:t>Do you know? Are they an expert?</a:t>
            </a:r>
            <a:endParaRPr lang="en-GB" sz="2000" dirty="0">
              <a:latin typeface="Century Gothic" panose="020B0502020202020204" pitchFamily="34" charset="0"/>
            </a:endParaRPr>
          </a:p>
        </p:txBody>
      </p:sp>
      <p:sp>
        <p:nvSpPr>
          <p:cNvPr id="7" name="TextBox 6">
            <a:extLst>
              <a:ext uri="{FF2B5EF4-FFF2-40B4-BE49-F238E27FC236}">
                <a16:creationId xmlns:a16="http://schemas.microsoft.com/office/drawing/2014/main" id="{8E350D45-35D2-4483-99ED-C602D2F92E60}"/>
              </a:ext>
            </a:extLst>
          </p:cNvPr>
          <p:cNvSpPr txBox="1"/>
          <p:nvPr/>
        </p:nvSpPr>
        <p:spPr>
          <a:xfrm>
            <a:off x="4162425" y="4439067"/>
            <a:ext cx="3867150" cy="954107"/>
          </a:xfrm>
          <a:prstGeom prst="rect">
            <a:avLst/>
          </a:prstGeom>
          <a:noFill/>
        </p:spPr>
        <p:txBody>
          <a:bodyPr wrap="square" rtlCol="0">
            <a:spAutoFit/>
          </a:bodyPr>
          <a:lstStyle/>
          <a:p>
            <a:pPr algn="ctr"/>
            <a:r>
              <a:rPr lang="en-US" sz="2800" b="1" dirty="0">
                <a:latin typeface="Century Gothic" panose="020B0502020202020204" pitchFamily="34" charset="0"/>
              </a:rPr>
              <a:t>What </a:t>
            </a:r>
            <a:r>
              <a:rPr lang="en-US" sz="2800" dirty="0">
                <a:latin typeface="Century Gothic" panose="020B0502020202020204" pitchFamily="34" charset="0"/>
              </a:rPr>
              <a:t>type of source is it?</a:t>
            </a:r>
            <a:endParaRPr lang="en-GB" sz="2800" dirty="0">
              <a:latin typeface="Century Gothic" panose="020B0502020202020204" pitchFamily="34" charset="0"/>
            </a:endParaRPr>
          </a:p>
        </p:txBody>
      </p:sp>
      <p:sp>
        <p:nvSpPr>
          <p:cNvPr id="8" name="TextBox 7">
            <a:extLst>
              <a:ext uri="{FF2B5EF4-FFF2-40B4-BE49-F238E27FC236}">
                <a16:creationId xmlns:a16="http://schemas.microsoft.com/office/drawing/2014/main" id="{0B61EB57-DBC7-47F4-ACB4-11A9C24906C1}"/>
              </a:ext>
            </a:extLst>
          </p:cNvPr>
          <p:cNvSpPr txBox="1"/>
          <p:nvPr/>
        </p:nvSpPr>
        <p:spPr>
          <a:xfrm>
            <a:off x="4162425" y="5431936"/>
            <a:ext cx="3867150" cy="707886"/>
          </a:xfrm>
          <a:prstGeom prst="rect">
            <a:avLst/>
          </a:prstGeom>
          <a:noFill/>
        </p:spPr>
        <p:txBody>
          <a:bodyPr wrap="square" rtlCol="0">
            <a:spAutoFit/>
          </a:bodyPr>
          <a:lstStyle/>
          <a:p>
            <a:pPr algn="ctr"/>
            <a:r>
              <a:rPr lang="en-US" sz="2000" dirty="0">
                <a:latin typeface="Century Gothic" panose="020B0502020202020204" pitchFamily="34" charset="0"/>
              </a:rPr>
              <a:t>Does this influence how it is written or put together?</a:t>
            </a:r>
            <a:endParaRPr lang="en-GB" sz="2000" dirty="0">
              <a:latin typeface="Century Gothic" panose="020B0502020202020204" pitchFamily="34" charset="0"/>
            </a:endParaRPr>
          </a:p>
        </p:txBody>
      </p:sp>
      <p:sp>
        <p:nvSpPr>
          <p:cNvPr id="9" name="TextBox 8">
            <a:extLst>
              <a:ext uri="{FF2B5EF4-FFF2-40B4-BE49-F238E27FC236}">
                <a16:creationId xmlns:a16="http://schemas.microsoft.com/office/drawing/2014/main" id="{84205DE3-0E7D-48A6-AA77-3CAFBBA9712B}"/>
              </a:ext>
            </a:extLst>
          </p:cNvPr>
          <p:cNvSpPr txBox="1"/>
          <p:nvPr/>
        </p:nvSpPr>
        <p:spPr>
          <a:xfrm>
            <a:off x="7696200" y="2342675"/>
            <a:ext cx="3867150" cy="954107"/>
          </a:xfrm>
          <a:prstGeom prst="rect">
            <a:avLst/>
          </a:prstGeom>
          <a:noFill/>
        </p:spPr>
        <p:txBody>
          <a:bodyPr wrap="square" rtlCol="0">
            <a:spAutoFit/>
          </a:bodyPr>
          <a:lstStyle/>
          <a:p>
            <a:pPr algn="ctr"/>
            <a:r>
              <a:rPr lang="en-US" sz="2800" b="1" dirty="0">
                <a:latin typeface="Century Gothic" panose="020B0502020202020204" pitchFamily="34" charset="0"/>
              </a:rPr>
              <a:t>Why </a:t>
            </a:r>
            <a:r>
              <a:rPr lang="en-US" sz="2800" dirty="0">
                <a:latin typeface="Century Gothic" panose="020B0502020202020204" pitchFamily="34" charset="0"/>
              </a:rPr>
              <a:t>was this source created?</a:t>
            </a:r>
            <a:endParaRPr lang="en-GB" sz="2800" dirty="0">
              <a:latin typeface="Century Gothic" panose="020B0502020202020204" pitchFamily="34" charset="0"/>
            </a:endParaRPr>
          </a:p>
        </p:txBody>
      </p:sp>
      <p:sp>
        <p:nvSpPr>
          <p:cNvPr id="10" name="TextBox 9">
            <a:extLst>
              <a:ext uri="{FF2B5EF4-FFF2-40B4-BE49-F238E27FC236}">
                <a16:creationId xmlns:a16="http://schemas.microsoft.com/office/drawing/2014/main" id="{B7B1E4EC-206B-436E-8E97-314E193F08A7}"/>
              </a:ext>
            </a:extLst>
          </p:cNvPr>
          <p:cNvSpPr txBox="1"/>
          <p:nvPr/>
        </p:nvSpPr>
        <p:spPr>
          <a:xfrm>
            <a:off x="7696200" y="3296782"/>
            <a:ext cx="3867150" cy="984885"/>
          </a:xfrm>
          <a:prstGeom prst="rect">
            <a:avLst/>
          </a:prstGeom>
          <a:noFill/>
        </p:spPr>
        <p:txBody>
          <a:bodyPr wrap="square" rtlCol="0">
            <a:spAutoFit/>
          </a:bodyPr>
          <a:lstStyle/>
          <a:p>
            <a:pPr algn="ctr"/>
            <a:r>
              <a:rPr lang="en-US" sz="2000" dirty="0">
                <a:latin typeface="Century Gothic" panose="020B0502020202020204" pitchFamily="34" charset="0"/>
              </a:rPr>
              <a:t>Does</a:t>
            </a:r>
            <a:r>
              <a:rPr lang="en-US" dirty="0">
                <a:latin typeface="Century Gothic" panose="020B0502020202020204" pitchFamily="34" charset="0"/>
              </a:rPr>
              <a:t> it have a particular </a:t>
            </a:r>
            <a:r>
              <a:rPr lang="en-US" sz="2000" dirty="0">
                <a:latin typeface="Century Gothic" panose="020B0502020202020204" pitchFamily="34" charset="0"/>
              </a:rPr>
              <a:t>purpose</a:t>
            </a:r>
            <a:r>
              <a:rPr lang="en-US" dirty="0">
                <a:latin typeface="Century Gothic" panose="020B0502020202020204" pitchFamily="34" charset="0"/>
              </a:rPr>
              <a:t> that might influence how it is written?</a:t>
            </a:r>
            <a:endParaRPr lang="en-GB" dirty="0">
              <a:latin typeface="Century Gothic" panose="020B0502020202020204" pitchFamily="34" charset="0"/>
            </a:endParaRPr>
          </a:p>
        </p:txBody>
      </p:sp>
      <p:sp>
        <p:nvSpPr>
          <p:cNvPr id="11" name="Title 1">
            <a:extLst>
              <a:ext uri="{FF2B5EF4-FFF2-40B4-BE49-F238E27FC236}">
                <a16:creationId xmlns:a16="http://schemas.microsoft.com/office/drawing/2014/main" id="{CDA4CEFE-4DE1-44C0-AA1F-C19C69A33300}"/>
              </a:ext>
            </a:extLst>
          </p:cNvPr>
          <p:cNvSpPr>
            <a:spLocks noGrp="1"/>
          </p:cNvSpPr>
          <p:nvPr>
            <p:ph type="title"/>
          </p:nvPr>
        </p:nvSpPr>
        <p:spPr>
          <a:xfrm>
            <a:off x="838199" y="373306"/>
            <a:ext cx="9146309" cy="1325563"/>
          </a:xfrm>
        </p:spPr>
        <p:txBody>
          <a:bodyPr>
            <a:normAutofit/>
          </a:bodyPr>
          <a:lstStyle/>
          <a:p>
            <a:r>
              <a:rPr lang="en-US" sz="4000" dirty="0"/>
              <a:t>Not all sources are equal: Asking who, what and why</a:t>
            </a:r>
            <a:endParaRPr lang="en-GB" sz="4000" dirty="0"/>
          </a:p>
        </p:txBody>
      </p:sp>
    </p:spTree>
    <p:extLst>
      <p:ext uri="{BB962C8B-B14F-4D97-AF65-F5344CB8AC3E}">
        <p14:creationId xmlns:p14="http://schemas.microsoft.com/office/powerpoint/2010/main" val="142906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9D0AE-7B10-43A0-9F2B-5B504C005F2F}"/>
              </a:ext>
            </a:extLst>
          </p:cNvPr>
          <p:cNvSpPr>
            <a:spLocks noGrp="1"/>
          </p:cNvSpPr>
          <p:nvPr>
            <p:ph type="title"/>
          </p:nvPr>
        </p:nvSpPr>
        <p:spPr/>
        <p:txBody>
          <a:bodyPr/>
          <a:lstStyle/>
          <a:p>
            <a:r>
              <a:rPr lang="en-GB" b="1" dirty="0"/>
              <a:t>Tutors to Edit: </a:t>
            </a:r>
            <a:r>
              <a:rPr lang="en-GB" dirty="0"/>
              <a:t>Put your detective skills to work…</a:t>
            </a:r>
          </a:p>
        </p:txBody>
      </p:sp>
      <p:sp>
        <p:nvSpPr>
          <p:cNvPr id="3" name="Content Placeholder 2">
            <a:extLst>
              <a:ext uri="{FF2B5EF4-FFF2-40B4-BE49-F238E27FC236}">
                <a16:creationId xmlns:a16="http://schemas.microsoft.com/office/drawing/2014/main" id="{A28C5448-7CE6-412E-8F8B-EF3209D4F85E}"/>
              </a:ext>
            </a:extLst>
          </p:cNvPr>
          <p:cNvSpPr>
            <a:spLocks noGrp="1"/>
          </p:cNvSpPr>
          <p:nvPr>
            <p:ph idx="1"/>
          </p:nvPr>
        </p:nvSpPr>
        <p:spPr/>
        <p:txBody>
          <a:bodyPr>
            <a:normAutofit fontScale="92500" lnSpcReduction="20000"/>
          </a:bodyPr>
          <a:lstStyle/>
          <a:p>
            <a:r>
              <a:rPr lang="en-GB" dirty="0">
                <a:highlight>
                  <a:srgbClr val="FFFF00"/>
                </a:highlight>
              </a:rPr>
              <a:t>We recommend some of the following activities:</a:t>
            </a:r>
          </a:p>
          <a:p>
            <a:pPr lvl="1"/>
            <a:r>
              <a:rPr lang="en-GB" dirty="0">
                <a:highlight>
                  <a:srgbClr val="FFFF00"/>
                </a:highlight>
              </a:rPr>
              <a:t>In pairs, pupils </a:t>
            </a:r>
            <a:r>
              <a:rPr lang="en-GB" dirty="0" err="1">
                <a:highlight>
                  <a:srgbClr val="FFFF00"/>
                </a:highlight>
              </a:rPr>
              <a:t>mindmap</a:t>
            </a:r>
            <a:r>
              <a:rPr lang="en-GB" dirty="0">
                <a:highlight>
                  <a:srgbClr val="FFFF00"/>
                </a:highlight>
              </a:rPr>
              <a:t>/note as many different sources as they can. You can suggest they use the course handbook for ideas. (lowest challenge) </a:t>
            </a:r>
          </a:p>
          <a:p>
            <a:pPr lvl="1"/>
            <a:r>
              <a:rPr lang="en-GB" dirty="0">
                <a:highlight>
                  <a:srgbClr val="FFFF00"/>
                </a:highlight>
              </a:rPr>
              <a:t>For greater challenge, we recommend using the RAG rating system explained in the slide’s notes to rank the different sources in terms of how useful or reliable they might be.</a:t>
            </a:r>
          </a:p>
          <a:p>
            <a:pPr lvl="1"/>
            <a:r>
              <a:rPr lang="en-GB" dirty="0">
                <a:highlight>
                  <a:srgbClr val="FFFF00"/>
                </a:highlight>
              </a:rPr>
              <a:t>Give 2 examples of sources linked to your course – one that is reliable and one that isn’t. Ask pupils to read both sources and discuss the questions on the previous slide in relation to the sources. Which one would they use for their assignment? E.g. an extract written by an academic compared to an unverified website you found via Google. (higher challenge)</a:t>
            </a:r>
          </a:p>
          <a:p>
            <a:r>
              <a:rPr lang="en-GB" dirty="0">
                <a:highlight>
                  <a:srgbClr val="FFFF00"/>
                </a:highlight>
              </a:rPr>
              <a:t>The worksheet summarises key information about this skill to support any task or activity you create</a:t>
            </a:r>
          </a:p>
          <a:p>
            <a:endParaRPr lang="en-GB" dirty="0"/>
          </a:p>
        </p:txBody>
      </p:sp>
    </p:spTree>
    <p:extLst>
      <p:ext uri="{BB962C8B-B14F-4D97-AF65-F5344CB8AC3E}">
        <p14:creationId xmlns:p14="http://schemas.microsoft.com/office/powerpoint/2010/main" val="246098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886068"/>
      </p:ext>
    </p:extLst>
  </p:cSld>
  <p:clrMapOvr>
    <a:masterClrMapping/>
  </p:clrMapOvr>
</p:sld>
</file>

<file path=ppt/theme/theme1.xml><?xml version="1.0" encoding="utf-8"?>
<a:theme xmlns:a="http://schemas.openxmlformats.org/drawingml/2006/main" name="Office Theme">
  <a:themeElements>
    <a:clrScheme name="The Brilliant Club 2">
      <a:dk1>
        <a:sysClr val="windowText" lastClr="000000"/>
      </a:dk1>
      <a:lt1>
        <a:sysClr val="window" lastClr="FFFFFF"/>
      </a:lt1>
      <a:dk2>
        <a:srgbClr val="44546A"/>
      </a:dk2>
      <a:lt2>
        <a:srgbClr val="E7E6E6"/>
      </a:lt2>
      <a:accent1>
        <a:srgbClr val="463278"/>
      </a:accent1>
      <a:accent2>
        <a:srgbClr val="F53764"/>
      </a:accent2>
      <a:accent3>
        <a:srgbClr val="32B996"/>
      </a:accent3>
      <a:accent4>
        <a:srgbClr val="FFF069"/>
      </a:accent4>
      <a:accent5>
        <a:srgbClr val="418CDC"/>
      </a:accent5>
      <a:accent6>
        <a:srgbClr val="FFB95A"/>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SP ppt vF (1)" id="{9FB7AA65-1E63-42B7-9257-CECA1F88DF74}" vid="{9B2AA405-5A84-4C23-B2A8-2889D1B793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0 xmlns="cfe2d742-c946-47a1-8be0-f95b0ca4b8e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C5E6DC7EEBC624EA95CF7D0F2FD65F1" ma:contentTypeVersion="15" ma:contentTypeDescription="Create a new document." ma:contentTypeScope="" ma:versionID="4bc847351197877f5e7a864090cd843a">
  <xsd:schema xmlns:xsd="http://www.w3.org/2001/XMLSchema" xmlns:xs="http://www.w3.org/2001/XMLSchema" xmlns:p="http://schemas.microsoft.com/office/2006/metadata/properties" xmlns:ns2="0a78171b-79ba-49c9-a65d-fc675f22b952" xmlns:ns3="cfe2d742-c946-47a1-8be0-f95b0ca4b8ea" targetNamespace="http://schemas.microsoft.com/office/2006/metadata/properties" ma:root="true" ma:fieldsID="3d33d4c32dcafe52c7e61559eb58defc" ns2:_="" ns3:_="">
    <xsd:import namespace="0a78171b-79ba-49c9-a65d-fc675f22b952"/>
    <xsd:import namespace="cfe2d742-c946-47a1-8be0-f95b0ca4b8e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Notes0"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8171b-79ba-49c9-a65d-fc675f22b95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fe2d742-c946-47a1-8be0-f95b0ca4b8e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Notes0" ma:index="18" nillable="true" ma:displayName="Notes" ma:description="Word and PDF versions please" ma:format="Dropdown" ma:internalName="Notes0">
      <xsd:simpleType>
        <xsd:restriction base="dms:Text">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364D27-52EA-4098-8FA6-D8966BF8DF09}">
  <ds:schemaRefs>
    <ds:schemaRef ds:uri="http://schemas.microsoft.com/sharepoint/v3/contenttype/forms"/>
  </ds:schemaRefs>
</ds:datastoreItem>
</file>

<file path=customXml/itemProps2.xml><?xml version="1.0" encoding="utf-8"?>
<ds:datastoreItem xmlns:ds="http://schemas.openxmlformats.org/officeDocument/2006/customXml" ds:itemID="{408E231C-7DB8-4144-8EA9-A110B1DBD10A}">
  <ds:schemaRefs>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elements/1.1/"/>
    <ds:schemaRef ds:uri="df3fe01b-edae-45d6-8912-1f7185d01246"/>
    <ds:schemaRef ds:uri="http://purl.org/dc/terms/"/>
    <ds:schemaRef ds:uri="http://schemas.openxmlformats.org/package/2006/metadata/core-properties"/>
    <ds:schemaRef ds:uri="bde5bf4c-0265-428d-9ecc-96d53041770c"/>
    <ds:schemaRef ds:uri="http://purl.org/dc/dcmitype/"/>
  </ds:schemaRefs>
</ds:datastoreItem>
</file>

<file path=customXml/itemProps3.xml><?xml version="1.0" encoding="utf-8"?>
<ds:datastoreItem xmlns:ds="http://schemas.openxmlformats.org/officeDocument/2006/customXml" ds:itemID="{B4323779-5796-4F48-B2C7-C581AE7CD114}"/>
</file>

<file path=docProps/app.xml><?xml version="1.0" encoding="utf-8"?>
<Properties xmlns="http://schemas.openxmlformats.org/officeDocument/2006/extended-properties" xmlns:vt="http://schemas.openxmlformats.org/officeDocument/2006/docPropsVTypes">
  <Template>TSP ppt vF</Template>
  <TotalTime>415</TotalTime>
  <Words>1019</Words>
  <Application>Microsoft Office PowerPoint</Application>
  <PresentationFormat>Widescreen</PresentationFormat>
  <Paragraphs>64</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Century Gothic</vt:lpstr>
      <vt:lpstr>Office Theme</vt:lpstr>
      <vt:lpstr>Getting “research ready”</vt:lpstr>
      <vt:lpstr>PowerPoint Presentation</vt:lpstr>
      <vt:lpstr>Where can you find information?</vt:lpstr>
      <vt:lpstr>Not all sources are equal: Asking who, what and why</vt:lpstr>
      <vt:lpstr>Tutors to Edit: Put your detective skills to 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“research ready”</dc:title>
  <dc:creator>Lauren Mottle</dc:creator>
  <cp:lastModifiedBy>Lauren Mottle</cp:lastModifiedBy>
  <cp:revision>3</cp:revision>
  <dcterms:created xsi:type="dcterms:W3CDTF">2020-06-09T08:30:26Z</dcterms:created>
  <dcterms:modified xsi:type="dcterms:W3CDTF">2020-07-28T08:52:25Z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0x0101006C5E6DC7EEBC624EA95CF7D0F2FD65F1</vt:lpwstr>
  </property>
</Properties>
</file>