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6" r:id="rId5"/>
    <p:sldId id="259" r:id="rId6"/>
    <p:sldId id="262" r:id="rId7"/>
    <p:sldId id="271" r:id="rId8"/>
    <p:sldId id="270" r:id="rId9"/>
    <p:sldId id="25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en Mottle" initials="LM" lastIdx="1" clrIdx="0">
    <p:extLst>
      <p:ext uri="{19B8F6BF-5375-455C-9EA6-DF929625EA0E}">
        <p15:presenceInfo xmlns:p15="http://schemas.microsoft.com/office/powerpoint/2012/main" userId="S::lauren.mottle@thebrilliantclub.org::1db526b1-7364-4d1c-afcd-d0ac1c3702c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3764"/>
    <a:srgbClr val="4472C4"/>
    <a:srgbClr val="463278"/>
    <a:srgbClr val="32B9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738C18-BFE6-4522-A0F3-1307508F51EC}" v="31" dt="2020-07-27T14:28:01.999"/>
    <p1510:client id="{B0EA1BF7-6C6F-4B0F-81E3-BB7EDD15AEF7}" v="2" dt="2020-07-28T08:42:19.5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7438" autoAdjust="0"/>
  </p:normalViewPr>
  <p:slideViewPr>
    <p:cSldViewPr snapToGrid="0">
      <p:cViewPr varScale="1">
        <p:scale>
          <a:sx n="88" d="100"/>
          <a:sy n="88" d="100"/>
        </p:scale>
        <p:origin x="141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68F535-F144-46AF-AE75-61DC402D2398}" type="doc">
      <dgm:prSet loTypeId="urn:microsoft.com/office/officeart/2005/8/layout/hProcess9" loCatId="process" qsTypeId="urn:microsoft.com/office/officeart/2005/8/quickstyle/simple1" qsCatId="simple" csTypeId="urn:microsoft.com/office/officeart/2005/8/colors/accent1_2" csCatId="accent1" phldr="1"/>
      <dgm:spPr/>
    </dgm:pt>
    <dgm:pt modelId="{01C3EA94-6245-4869-A718-A294F40927F5}">
      <dgm:prSet phldrT="[Text]"/>
      <dgm:spPr/>
      <dgm:t>
        <a:bodyPr/>
        <a:lstStyle/>
        <a:p>
          <a:r>
            <a:rPr lang="en-US" b="1" dirty="0"/>
            <a:t>What </a:t>
          </a:r>
          <a:r>
            <a:rPr lang="en-US" dirty="0"/>
            <a:t>does the source say?</a:t>
          </a:r>
          <a:endParaRPr lang="en-GB" dirty="0"/>
        </a:p>
      </dgm:t>
    </dgm:pt>
    <dgm:pt modelId="{A9ADA954-1FD2-43A3-B581-6B88491CBA10}" type="parTrans" cxnId="{6BF6AFBE-C0CD-4711-90D3-E34036AF7BF8}">
      <dgm:prSet/>
      <dgm:spPr/>
      <dgm:t>
        <a:bodyPr/>
        <a:lstStyle/>
        <a:p>
          <a:endParaRPr lang="en-GB"/>
        </a:p>
      </dgm:t>
    </dgm:pt>
    <dgm:pt modelId="{9E61FBD2-62FF-4664-9977-05DCC073DA8E}" type="sibTrans" cxnId="{6BF6AFBE-C0CD-4711-90D3-E34036AF7BF8}">
      <dgm:prSet/>
      <dgm:spPr/>
      <dgm:t>
        <a:bodyPr/>
        <a:lstStyle/>
        <a:p>
          <a:endParaRPr lang="en-GB"/>
        </a:p>
      </dgm:t>
    </dgm:pt>
    <dgm:pt modelId="{0DB4BC8A-3282-45CF-B667-0E2A700018B5}">
      <dgm:prSet phldrT="[Text]"/>
      <dgm:spPr/>
      <dgm:t>
        <a:bodyPr/>
        <a:lstStyle/>
        <a:p>
          <a:r>
            <a:rPr lang="en-US" dirty="0"/>
            <a:t>Is anything </a:t>
          </a:r>
          <a:r>
            <a:rPr lang="en-US" b="1" dirty="0"/>
            <a:t>missing</a:t>
          </a:r>
          <a:r>
            <a:rPr lang="en-US" dirty="0"/>
            <a:t>? What does it not tell you?</a:t>
          </a:r>
          <a:endParaRPr lang="en-GB" dirty="0"/>
        </a:p>
      </dgm:t>
    </dgm:pt>
    <dgm:pt modelId="{0EE547F4-994A-4A27-9CA3-F443C29AE404}" type="parTrans" cxnId="{F1B02B7B-78E7-4903-B52F-9FC57F908AA8}">
      <dgm:prSet/>
      <dgm:spPr/>
      <dgm:t>
        <a:bodyPr/>
        <a:lstStyle/>
        <a:p>
          <a:endParaRPr lang="en-GB"/>
        </a:p>
      </dgm:t>
    </dgm:pt>
    <dgm:pt modelId="{1F462C7A-8EB7-40EB-9776-4FF6BA3AF30D}" type="sibTrans" cxnId="{F1B02B7B-78E7-4903-B52F-9FC57F908AA8}">
      <dgm:prSet/>
      <dgm:spPr/>
      <dgm:t>
        <a:bodyPr/>
        <a:lstStyle/>
        <a:p>
          <a:endParaRPr lang="en-GB"/>
        </a:p>
      </dgm:t>
    </dgm:pt>
    <dgm:pt modelId="{BDB1E1DB-65F2-4ECB-9C47-01CDF59D92F4}">
      <dgm:prSet phldrT="[Text]"/>
      <dgm:spPr/>
      <dgm:t>
        <a:bodyPr/>
        <a:lstStyle/>
        <a:p>
          <a:r>
            <a:rPr lang="en-US" dirty="0"/>
            <a:t>How does it </a:t>
          </a:r>
          <a:r>
            <a:rPr lang="en-US" b="1" dirty="0"/>
            <a:t>compare</a:t>
          </a:r>
          <a:r>
            <a:rPr lang="en-US" dirty="0"/>
            <a:t> to other sources?</a:t>
          </a:r>
          <a:endParaRPr lang="en-GB" dirty="0"/>
        </a:p>
      </dgm:t>
    </dgm:pt>
    <dgm:pt modelId="{F1A59E2C-63CC-47BE-AE43-F605A97C5D47}" type="parTrans" cxnId="{C5B8AA36-8DF5-4BBF-A011-D0AF20F0230C}">
      <dgm:prSet/>
      <dgm:spPr/>
      <dgm:t>
        <a:bodyPr/>
        <a:lstStyle/>
        <a:p>
          <a:endParaRPr lang="en-GB"/>
        </a:p>
      </dgm:t>
    </dgm:pt>
    <dgm:pt modelId="{F10310F3-9EC6-465E-9548-4E7171D28F1A}" type="sibTrans" cxnId="{C5B8AA36-8DF5-4BBF-A011-D0AF20F0230C}">
      <dgm:prSet/>
      <dgm:spPr/>
      <dgm:t>
        <a:bodyPr/>
        <a:lstStyle/>
        <a:p>
          <a:endParaRPr lang="en-GB"/>
        </a:p>
      </dgm:t>
    </dgm:pt>
    <dgm:pt modelId="{2F46B32A-C3DA-4CC2-9596-193559AC3E7B}">
      <dgm:prSet phldrT="[Text]"/>
      <dgm:spPr/>
      <dgm:t>
        <a:bodyPr/>
        <a:lstStyle/>
        <a:p>
          <a:r>
            <a:rPr lang="en-US" b="1" dirty="0"/>
            <a:t>Why </a:t>
          </a:r>
          <a:r>
            <a:rPr lang="en-US" dirty="0"/>
            <a:t>is it written in this way? What is its </a:t>
          </a:r>
          <a:r>
            <a:rPr lang="en-US" b="1" dirty="0"/>
            <a:t>purpose</a:t>
          </a:r>
          <a:r>
            <a:rPr lang="en-US" dirty="0"/>
            <a:t>?</a:t>
          </a:r>
          <a:endParaRPr lang="en-GB" dirty="0"/>
        </a:p>
      </dgm:t>
    </dgm:pt>
    <dgm:pt modelId="{7A600287-0C1A-47B4-B533-03292A567CA2}" type="parTrans" cxnId="{B35C530E-0C58-4B7A-AEB1-F8876A2376E3}">
      <dgm:prSet/>
      <dgm:spPr/>
      <dgm:t>
        <a:bodyPr/>
        <a:lstStyle/>
        <a:p>
          <a:endParaRPr lang="en-GB"/>
        </a:p>
      </dgm:t>
    </dgm:pt>
    <dgm:pt modelId="{B01A8D23-15DB-454C-88DE-DF85393A3234}" type="sibTrans" cxnId="{B35C530E-0C58-4B7A-AEB1-F8876A2376E3}">
      <dgm:prSet/>
      <dgm:spPr/>
      <dgm:t>
        <a:bodyPr/>
        <a:lstStyle/>
        <a:p>
          <a:endParaRPr lang="en-GB"/>
        </a:p>
      </dgm:t>
    </dgm:pt>
    <dgm:pt modelId="{DEBCA1AF-BD85-4838-AE18-199479631707}" type="pres">
      <dgm:prSet presAssocID="{DE68F535-F144-46AF-AE75-61DC402D2398}" presName="CompostProcess" presStyleCnt="0">
        <dgm:presLayoutVars>
          <dgm:dir/>
          <dgm:resizeHandles val="exact"/>
        </dgm:presLayoutVars>
      </dgm:prSet>
      <dgm:spPr/>
    </dgm:pt>
    <dgm:pt modelId="{37BBADAA-5A76-4F08-8E5C-10EC60948C7E}" type="pres">
      <dgm:prSet presAssocID="{DE68F535-F144-46AF-AE75-61DC402D2398}" presName="arrow" presStyleLbl="bgShp" presStyleIdx="0" presStyleCnt="1" custScaleX="117647" custScaleY="79169"/>
      <dgm:spPr/>
    </dgm:pt>
    <dgm:pt modelId="{178E8250-63A8-41ED-8367-1A40BC66E781}" type="pres">
      <dgm:prSet presAssocID="{DE68F535-F144-46AF-AE75-61DC402D2398}" presName="linearProcess" presStyleCnt="0"/>
      <dgm:spPr/>
    </dgm:pt>
    <dgm:pt modelId="{D11C9E89-1E41-4EC7-BF87-0C559E4BD095}" type="pres">
      <dgm:prSet presAssocID="{01C3EA94-6245-4869-A718-A294F40927F5}" presName="textNode" presStyleLbl="node1" presStyleIdx="0" presStyleCnt="4">
        <dgm:presLayoutVars>
          <dgm:bulletEnabled val="1"/>
        </dgm:presLayoutVars>
      </dgm:prSet>
      <dgm:spPr/>
    </dgm:pt>
    <dgm:pt modelId="{0988B418-F01A-417D-909D-B68D1FC4F074}" type="pres">
      <dgm:prSet presAssocID="{9E61FBD2-62FF-4664-9977-05DCC073DA8E}" presName="sibTrans" presStyleCnt="0"/>
      <dgm:spPr/>
    </dgm:pt>
    <dgm:pt modelId="{1043427F-83EC-4EE5-9276-F4FAD57BDCE9}" type="pres">
      <dgm:prSet presAssocID="{2F46B32A-C3DA-4CC2-9596-193559AC3E7B}" presName="textNode" presStyleLbl="node1" presStyleIdx="1" presStyleCnt="4">
        <dgm:presLayoutVars>
          <dgm:bulletEnabled val="1"/>
        </dgm:presLayoutVars>
      </dgm:prSet>
      <dgm:spPr/>
    </dgm:pt>
    <dgm:pt modelId="{88B18F94-5434-4FFA-94DF-C6657F46715E}" type="pres">
      <dgm:prSet presAssocID="{B01A8D23-15DB-454C-88DE-DF85393A3234}" presName="sibTrans" presStyleCnt="0"/>
      <dgm:spPr/>
    </dgm:pt>
    <dgm:pt modelId="{5CAA41A6-7DB8-4B2E-8482-3B781A8D504C}" type="pres">
      <dgm:prSet presAssocID="{0DB4BC8A-3282-45CF-B667-0E2A700018B5}" presName="textNode" presStyleLbl="node1" presStyleIdx="2" presStyleCnt="4">
        <dgm:presLayoutVars>
          <dgm:bulletEnabled val="1"/>
        </dgm:presLayoutVars>
      </dgm:prSet>
      <dgm:spPr/>
    </dgm:pt>
    <dgm:pt modelId="{A0CCAA37-9359-4DF8-BB04-22C6B806705F}" type="pres">
      <dgm:prSet presAssocID="{1F462C7A-8EB7-40EB-9776-4FF6BA3AF30D}" presName="sibTrans" presStyleCnt="0"/>
      <dgm:spPr/>
    </dgm:pt>
    <dgm:pt modelId="{26A734F4-95CE-4B27-88C5-83B77D2E9598}" type="pres">
      <dgm:prSet presAssocID="{BDB1E1DB-65F2-4ECB-9C47-01CDF59D92F4}" presName="textNode" presStyleLbl="node1" presStyleIdx="3" presStyleCnt="4">
        <dgm:presLayoutVars>
          <dgm:bulletEnabled val="1"/>
        </dgm:presLayoutVars>
      </dgm:prSet>
      <dgm:spPr/>
    </dgm:pt>
  </dgm:ptLst>
  <dgm:cxnLst>
    <dgm:cxn modelId="{B35C530E-0C58-4B7A-AEB1-F8876A2376E3}" srcId="{DE68F535-F144-46AF-AE75-61DC402D2398}" destId="{2F46B32A-C3DA-4CC2-9596-193559AC3E7B}" srcOrd="1" destOrd="0" parTransId="{7A600287-0C1A-47B4-B533-03292A567CA2}" sibTransId="{B01A8D23-15DB-454C-88DE-DF85393A3234}"/>
    <dgm:cxn modelId="{D5779A17-7531-4FA8-98B3-2DFB28936BD0}" type="presOf" srcId="{2F46B32A-C3DA-4CC2-9596-193559AC3E7B}" destId="{1043427F-83EC-4EE5-9276-F4FAD57BDCE9}" srcOrd="0" destOrd="0" presId="urn:microsoft.com/office/officeart/2005/8/layout/hProcess9"/>
    <dgm:cxn modelId="{E0813B33-7D48-4C20-A060-22E4633B4A78}" type="presOf" srcId="{DE68F535-F144-46AF-AE75-61DC402D2398}" destId="{DEBCA1AF-BD85-4838-AE18-199479631707}" srcOrd="0" destOrd="0" presId="urn:microsoft.com/office/officeart/2005/8/layout/hProcess9"/>
    <dgm:cxn modelId="{C5B8AA36-8DF5-4BBF-A011-D0AF20F0230C}" srcId="{DE68F535-F144-46AF-AE75-61DC402D2398}" destId="{BDB1E1DB-65F2-4ECB-9C47-01CDF59D92F4}" srcOrd="3" destOrd="0" parTransId="{F1A59E2C-63CC-47BE-AE43-F605A97C5D47}" sibTransId="{F10310F3-9EC6-465E-9548-4E7171D28F1A}"/>
    <dgm:cxn modelId="{43A8E64D-2991-4697-82A4-FD85CE852619}" type="presOf" srcId="{BDB1E1DB-65F2-4ECB-9C47-01CDF59D92F4}" destId="{26A734F4-95CE-4B27-88C5-83B77D2E9598}" srcOrd="0" destOrd="0" presId="urn:microsoft.com/office/officeart/2005/8/layout/hProcess9"/>
    <dgm:cxn modelId="{F1B02B7B-78E7-4903-B52F-9FC57F908AA8}" srcId="{DE68F535-F144-46AF-AE75-61DC402D2398}" destId="{0DB4BC8A-3282-45CF-B667-0E2A700018B5}" srcOrd="2" destOrd="0" parTransId="{0EE547F4-994A-4A27-9CA3-F443C29AE404}" sibTransId="{1F462C7A-8EB7-40EB-9776-4FF6BA3AF30D}"/>
    <dgm:cxn modelId="{6BF6AFBE-C0CD-4711-90D3-E34036AF7BF8}" srcId="{DE68F535-F144-46AF-AE75-61DC402D2398}" destId="{01C3EA94-6245-4869-A718-A294F40927F5}" srcOrd="0" destOrd="0" parTransId="{A9ADA954-1FD2-43A3-B581-6B88491CBA10}" sibTransId="{9E61FBD2-62FF-4664-9977-05DCC073DA8E}"/>
    <dgm:cxn modelId="{83978DC8-E1E4-4346-91E5-829CE58DE209}" type="presOf" srcId="{0DB4BC8A-3282-45CF-B667-0E2A700018B5}" destId="{5CAA41A6-7DB8-4B2E-8482-3B781A8D504C}" srcOrd="0" destOrd="0" presId="urn:microsoft.com/office/officeart/2005/8/layout/hProcess9"/>
    <dgm:cxn modelId="{1490D2CA-71E0-44E1-8D6B-CCB752C9B6A7}" type="presOf" srcId="{01C3EA94-6245-4869-A718-A294F40927F5}" destId="{D11C9E89-1E41-4EC7-BF87-0C559E4BD095}" srcOrd="0" destOrd="0" presId="urn:microsoft.com/office/officeart/2005/8/layout/hProcess9"/>
    <dgm:cxn modelId="{EDADA17B-BD57-46A5-8FB8-A0A14FC85C10}" type="presParOf" srcId="{DEBCA1AF-BD85-4838-AE18-199479631707}" destId="{37BBADAA-5A76-4F08-8E5C-10EC60948C7E}" srcOrd="0" destOrd="0" presId="urn:microsoft.com/office/officeart/2005/8/layout/hProcess9"/>
    <dgm:cxn modelId="{1616B203-20D0-4519-9194-5D55762E3461}" type="presParOf" srcId="{DEBCA1AF-BD85-4838-AE18-199479631707}" destId="{178E8250-63A8-41ED-8367-1A40BC66E781}" srcOrd="1" destOrd="0" presId="urn:microsoft.com/office/officeart/2005/8/layout/hProcess9"/>
    <dgm:cxn modelId="{F7CE9EC0-8552-4AFB-90CE-1ADB0799C18D}" type="presParOf" srcId="{178E8250-63A8-41ED-8367-1A40BC66E781}" destId="{D11C9E89-1E41-4EC7-BF87-0C559E4BD095}" srcOrd="0" destOrd="0" presId="urn:microsoft.com/office/officeart/2005/8/layout/hProcess9"/>
    <dgm:cxn modelId="{4409A85B-74C3-4CA3-A1F0-56404129707C}" type="presParOf" srcId="{178E8250-63A8-41ED-8367-1A40BC66E781}" destId="{0988B418-F01A-417D-909D-B68D1FC4F074}" srcOrd="1" destOrd="0" presId="urn:microsoft.com/office/officeart/2005/8/layout/hProcess9"/>
    <dgm:cxn modelId="{606753B1-790C-4751-A847-45D3DD07F6C7}" type="presParOf" srcId="{178E8250-63A8-41ED-8367-1A40BC66E781}" destId="{1043427F-83EC-4EE5-9276-F4FAD57BDCE9}" srcOrd="2" destOrd="0" presId="urn:microsoft.com/office/officeart/2005/8/layout/hProcess9"/>
    <dgm:cxn modelId="{6FFE2B1E-44BD-4BD2-9188-A48AE7745D6C}" type="presParOf" srcId="{178E8250-63A8-41ED-8367-1A40BC66E781}" destId="{88B18F94-5434-4FFA-94DF-C6657F46715E}" srcOrd="3" destOrd="0" presId="urn:microsoft.com/office/officeart/2005/8/layout/hProcess9"/>
    <dgm:cxn modelId="{F4010FE8-4175-4D2E-8BAC-BD02A966460A}" type="presParOf" srcId="{178E8250-63A8-41ED-8367-1A40BC66E781}" destId="{5CAA41A6-7DB8-4B2E-8482-3B781A8D504C}" srcOrd="4" destOrd="0" presId="urn:microsoft.com/office/officeart/2005/8/layout/hProcess9"/>
    <dgm:cxn modelId="{9B2BC3F0-3C56-49BD-AEC3-C656F89EE180}" type="presParOf" srcId="{178E8250-63A8-41ED-8367-1A40BC66E781}" destId="{A0CCAA37-9359-4DF8-BB04-22C6B806705F}" srcOrd="5" destOrd="0" presId="urn:microsoft.com/office/officeart/2005/8/layout/hProcess9"/>
    <dgm:cxn modelId="{1F796BBF-5B2D-4814-9946-D6EDE061664E}" type="presParOf" srcId="{178E8250-63A8-41ED-8367-1A40BC66E781}" destId="{26A734F4-95CE-4B27-88C5-83B77D2E9598}"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BBADAA-5A76-4F08-8E5C-10EC60948C7E}">
      <dsp:nvSpPr>
        <dsp:cNvPr id="0" name=""/>
        <dsp:cNvSpPr/>
      </dsp:nvSpPr>
      <dsp:spPr>
        <a:xfrm>
          <a:off x="2" y="564381"/>
          <a:ext cx="10199592" cy="4289904"/>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1C9E89-1E41-4EC7-BF87-0C559E4BD095}">
      <dsp:nvSpPr>
        <dsp:cNvPr id="0" name=""/>
        <dsp:cNvSpPr/>
      </dsp:nvSpPr>
      <dsp:spPr>
        <a:xfrm>
          <a:off x="5104" y="1625600"/>
          <a:ext cx="2455274" cy="21674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What </a:t>
          </a:r>
          <a:r>
            <a:rPr lang="en-US" sz="2800" kern="1200" dirty="0"/>
            <a:t>does the source say?</a:t>
          </a:r>
          <a:endParaRPr lang="en-GB" sz="2800" kern="1200" dirty="0"/>
        </a:p>
      </dsp:txBody>
      <dsp:txXfrm>
        <a:off x="110911" y="1731407"/>
        <a:ext cx="2243660" cy="1955852"/>
      </dsp:txXfrm>
    </dsp:sp>
    <dsp:sp modelId="{1043427F-83EC-4EE5-9276-F4FAD57BDCE9}">
      <dsp:nvSpPr>
        <dsp:cNvPr id="0" name=""/>
        <dsp:cNvSpPr/>
      </dsp:nvSpPr>
      <dsp:spPr>
        <a:xfrm>
          <a:off x="2583142" y="1625600"/>
          <a:ext cx="2455274" cy="21674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Why </a:t>
          </a:r>
          <a:r>
            <a:rPr lang="en-US" sz="2800" kern="1200" dirty="0"/>
            <a:t>is it written in this way? What is its </a:t>
          </a:r>
          <a:r>
            <a:rPr lang="en-US" sz="2800" b="1" kern="1200" dirty="0"/>
            <a:t>purpose</a:t>
          </a:r>
          <a:r>
            <a:rPr lang="en-US" sz="2800" kern="1200" dirty="0"/>
            <a:t>?</a:t>
          </a:r>
          <a:endParaRPr lang="en-GB" sz="2800" kern="1200" dirty="0"/>
        </a:p>
      </dsp:txBody>
      <dsp:txXfrm>
        <a:off x="2688949" y="1731407"/>
        <a:ext cx="2243660" cy="1955852"/>
      </dsp:txXfrm>
    </dsp:sp>
    <dsp:sp modelId="{5CAA41A6-7DB8-4B2E-8482-3B781A8D504C}">
      <dsp:nvSpPr>
        <dsp:cNvPr id="0" name=""/>
        <dsp:cNvSpPr/>
      </dsp:nvSpPr>
      <dsp:spPr>
        <a:xfrm>
          <a:off x="5161180" y="1625600"/>
          <a:ext cx="2455274" cy="21674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Is anything </a:t>
          </a:r>
          <a:r>
            <a:rPr lang="en-US" sz="2800" b="1" kern="1200" dirty="0"/>
            <a:t>missing</a:t>
          </a:r>
          <a:r>
            <a:rPr lang="en-US" sz="2800" kern="1200" dirty="0"/>
            <a:t>? What does it not tell you?</a:t>
          </a:r>
          <a:endParaRPr lang="en-GB" sz="2800" kern="1200" dirty="0"/>
        </a:p>
      </dsp:txBody>
      <dsp:txXfrm>
        <a:off x="5266987" y="1731407"/>
        <a:ext cx="2243660" cy="1955852"/>
      </dsp:txXfrm>
    </dsp:sp>
    <dsp:sp modelId="{26A734F4-95CE-4B27-88C5-83B77D2E9598}">
      <dsp:nvSpPr>
        <dsp:cNvPr id="0" name=""/>
        <dsp:cNvSpPr/>
      </dsp:nvSpPr>
      <dsp:spPr>
        <a:xfrm>
          <a:off x="7739218" y="1625600"/>
          <a:ext cx="2455274" cy="21674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How does it </a:t>
          </a:r>
          <a:r>
            <a:rPr lang="en-US" sz="2800" b="1" kern="1200" dirty="0"/>
            <a:t>compare</a:t>
          </a:r>
          <a:r>
            <a:rPr lang="en-US" sz="2800" kern="1200" dirty="0"/>
            <a:t> to other sources?</a:t>
          </a:r>
          <a:endParaRPr lang="en-GB" sz="2800" kern="1200" dirty="0"/>
        </a:p>
      </dsp:txBody>
      <dsp:txXfrm>
        <a:off x="7845025" y="1731407"/>
        <a:ext cx="2243660" cy="195585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C218D6-ECC9-4848-9FF8-EAC4FE1295E0}" type="datetimeFigureOut">
              <a:rPr lang="en-GB" smtClean="0"/>
              <a:t>28/07/2020</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D219D2-F1EA-417C-954C-4F5CA7E72037}" type="slidenum">
              <a:rPr lang="en-GB" smtClean="0"/>
              <a:t>‹#›</a:t>
            </a:fld>
            <a:endParaRPr lang="en-GB" dirty="0"/>
          </a:p>
        </p:txBody>
      </p:sp>
    </p:spTree>
    <p:extLst>
      <p:ext uri="{BB962C8B-B14F-4D97-AF65-F5344CB8AC3E}">
        <p14:creationId xmlns:p14="http://schemas.microsoft.com/office/powerpoint/2010/main" val="2081182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gyXOe0Jl-fI"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www.youtube.com/watch?v=fBB0nbY-a8Y" TargetMode="External"/><Relationship Id="rId4" Type="http://schemas.openxmlformats.org/officeDocument/2006/relationships/hyperlink" Target="https://www.youtube.com/watch?v=UmhLgsBD1-I"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an optional starter activity to get pupils to think about why we read in general. You can use pupils’ answers to discuss what we read and how the purpose of reading changes as a result (e.g. reading a book may be for fun, relaxation, while reading a textbook is to learn new information).</a:t>
            </a:r>
          </a:p>
          <a:p>
            <a:endParaRPr lang="en-GB" dirty="0"/>
          </a:p>
        </p:txBody>
      </p:sp>
      <p:sp>
        <p:nvSpPr>
          <p:cNvPr id="4" name="Slide Number Placeholder 3"/>
          <p:cNvSpPr>
            <a:spLocks noGrp="1"/>
          </p:cNvSpPr>
          <p:nvPr>
            <p:ph type="sldNum" sz="quarter" idx="5"/>
          </p:nvPr>
        </p:nvSpPr>
        <p:spPr/>
        <p:txBody>
          <a:bodyPr/>
          <a:lstStyle/>
          <a:p>
            <a:fld id="{55D219D2-F1EA-417C-954C-4F5CA7E72037}" type="slidenum">
              <a:rPr lang="en-GB" smtClean="0"/>
              <a:t>2</a:t>
            </a:fld>
            <a:endParaRPr lang="en-GB"/>
          </a:p>
        </p:txBody>
      </p:sp>
    </p:spTree>
    <p:extLst>
      <p:ext uri="{BB962C8B-B14F-4D97-AF65-F5344CB8AC3E}">
        <p14:creationId xmlns:p14="http://schemas.microsoft.com/office/powerpoint/2010/main" val="2569120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source discusses what is meant by source analysis. You may want to make changes depending on your discipline or the subject of your course.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may want to recap on what we mean by a source or text, linking back to the previous study skills session. You could ask pupils for examples to check their understanding. You might use some examples from your course to illustrate what is meant by a ‘text’ or ‘source’. There is space on the worksheet for pupils to write down 3 examples of texts that are relevant to the specific course you are teaching.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first step in source analysis is to try to explain its meaning in your own words. This shows your understanding of the key message and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 don’t stop here! The best academic work does more.</a:t>
            </a:r>
          </a:p>
          <a:p>
            <a:r>
              <a:rPr lang="en-US" dirty="0"/>
              <a:t>It’s important to </a:t>
            </a:r>
            <a:r>
              <a:rPr lang="en-US" dirty="0" err="1"/>
              <a:t>emphasise</a:t>
            </a:r>
            <a:r>
              <a:rPr lang="en-US" dirty="0"/>
              <a:t> here that we are looking for analysis, rather than simply description. Some examples are given here, taken from the mark scheme, but you may wish to adapt to fit your specific course.</a:t>
            </a:r>
          </a:p>
          <a:p>
            <a:r>
              <a:rPr lang="en-US" dirty="0"/>
              <a:t>E.g. describing a source is simply repeating its content in your own words. Analysis of its significance may do this, but is followed by phrases such as “this shows that…” Analysis of the reliability of a source might involve noting the author and their expertise, background and perspective on the subject. </a:t>
            </a:r>
          </a:p>
          <a:p>
            <a:endParaRPr lang="en-US" dirty="0"/>
          </a:p>
          <a:p>
            <a:endParaRPr lang="en-US" dirty="0"/>
          </a:p>
          <a:p>
            <a:endParaRPr lang="en-US" dirty="0"/>
          </a:p>
          <a:p>
            <a:r>
              <a:rPr lang="en-US" dirty="0"/>
              <a:t>There may be instances where pupils come across words or phrases that they don’t understand. Encourage them to look these up or ask their tutor, and make a note of any new definitions.</a:t>
            </a:r>
          </a:p>
        </p:txBody>
      </p:sp>
      <p:sp>
        <p:nvSpPr>
          <p:cNvPr id="4" name="Slide Number Placeholder 3"/>
          <p:cNvSpPr>
            <a:spLocks noGrp="1"/>
          </p:cNvSpPr>
          <p:nvPr>
            <p:ph type="sldNum" sz="quarter" idx="5"/>
          </p:nvPr>
        </p:nvSpPr>
        <p:spPr/>
        <p:txBody>
          <a:bodyPr/>
          <a:lstStyle/>
          <a:p>
            <a:fld id="{55D219D2-F1EA-417C-954C-4F5CA7E72037}" type="slidenum">
              <a:rPr lang="en-GB" smtClean="0"/>
              <a:t>3</a:t>
            </a:fld>
            <a:endParaRPr lang="en-GB" dirty="0"/>
          </a:p>
        </p:txBody>
      </p:sp>
    </p:spTree>
    <p:extLst>
      <p:ext uri="{BB962C8B-B14F-4D97-AF65-F5344CB8AC3E}">
        <p14:creationId xmlns:p14="http://schemas.microsoft.com/office/powerpoint/2010/main" val="1312174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Establishing what the text says is step one.</a:t>
            </a:r>
          </a:p>
          <a:p>
            <a:r>
              <a:rPr lang="en-US" dirty="0"/>
              <a:t>More sophisticated analysis involves thinking about why a text is written in a particular way: this involves more complicated questions. Note that you may not be able to answer all of these questions for every source, but they are useful to keep in mind when examining different sources.</a:t>
            </a:r>
          </a:p>
          <a:p>
            <a:r>
              <a:rPr lang="en-US" dirty="0"/>
              <a:t>The first question is about description and showing that you understand what the sources is about.</a:t>
            </a:r>
          </a:p>
          <a:p>
            <a:r>
              <a:rPr lang="en-US" dirty="0"/>
              <a:t>The next three steps are about analysis:</a:t>
            </a:r>
          </a:p>
          <a:p>
            <a:r>
              <a:rPr lang="en-US" dirty="0"/>
              <a:t>What is the purpose of the text? Who wrote it and why? For historical or literary texts, this might also involve thinking about when a source was created?</a:t>
            </a:r>
          </a:p>
          <a:p>
            <a:r>
              <a:rPr lang="en-US" dirty="0"/>
              <a:t>Think about what isn’t included, as well as what is. Does the text offer a one-sided opinion? Can you link this back to the previous question – why might this be?</a:t>
            </a:r>
          </a:p>
          <a:p>
            <a:r>
              <a:rPr lang="en-US" dirty="0"/>
              <a:t>How does the text relate to any other sources you have looked at? Does it support the information contained in other sources, or does it offer a different point of view?</a:t>
            </a:r>
          </a:p>
          <a:p>
            <a:endParaRPr lang="en-GB" dirty="0"/>
          </a:p>
          <a:p>
            <a:r>
              <a:rPr lang="en-GB" dirty="0"/>
              <a:t>The key with reading sources is to think about what it does tell you about the subject, as well as what it doesn’t say – and to think about why this might be.</a:t>
            </a:r>
          </a:p>
        </p:txBody>
      </p:sp>
      <p:sp>
        <p:nvSpPr>
          <p:cNvPr id="4" name="Slide Number Placeholder 3"/>
          <p:cNvSpPr>
            <a:spLocks noGrp="1"/>
          </p:cNvSpPr>
          <p:nvPr>
            <p:ph type="sldNum" sz="quarter" idx="5"/>
          </p:nvPr>
        </p:nvSpPr>
        <p:spPr/>
        <p:txBody>
          <a:bodyPr/>
          <a:lstStyle/>
          <a:p>
            <a:fld id="{55D219D2-F1EA-417C-954C-4F5CA7E72037}" type="slidenum">
              <a:rPr lang="en-GB" smtClean="0"/>
              <a:t>4</a:t>
            </a:fld>
            <a:endParaRPr lang="en-GB" dirty="0"/>
          </a:p>
        </p:txBody>
      </p:sp>
    </p:spTree>
    <p:extLst>
      <p:ext uri="{BB962C8B-B14F-4D97-AF65-F5344CB8AC3E}">
        <p14:creationId xmlns:p14="http://schemas.microsoft.com/office/powerpoint/2010/main" val="187542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Tutor Edits this slide</a:t>
            </a:r>
          </a:p>
          <a:p>
            <a:endParaRPr lang="en-GB" dirty="0"/>
          </a:p>
          <a:p>
            <a:r>
              <a:rPr lang="en-GB" dirty="0"/>
              <a:t>If you are unfamiliar with a think aloud, here are two examples: </a:t>
            </a:r>
            <a:r>
              <a:rPr lang="en-GB" dirty="0">
                <a:hlinkClick r:id="rId3"/>
              </a:rPr>
              <a:t>https://www.youtube.com/watch?v=gyXOe0Jl-fI</a:t>
            </a:r>
            <a:r>
              <a:rPr lang="en-GB" dirty="0"/>
              <a:t> and </a:t>
            </a:r>
            <a:r>
              <a:rPr lang="en-GB" dirty="0">
                <a:hlinkClick r:id="rId4"/>
              </a:rPr>
              <a:t>https://www.youtube.com/watch?v=UmhLgsBD1-I</a:t>
            </a:r>
            <a:r>
              <a:rPr lang="en-GB" dirty="0"/>
              <a:t>; For an explanation of a think aloud: </a:t>
            </a:r>
            <a:r>
              <a:rPr lang="en-GB" dirty="0">
                <a:hlinkClick r:id="rId5"/>
              </a:rPr>
              <a:t>https://www.youtube.com/watch?v=fBB0nbY-a8Y</a:t>
            </a:r>
            <a:endParaRPr lang="en-GB" dirty="0"/>
          </a:p>
          <a:p>
            <a:endParaRPr lang="en-GB" dirty="0"/>
          </a:p>
          <a:p>
            <a:r>
              <a:rPr lang="en-GB" dirty="0"/>
              <a:t>Essentially, a think aloud makes visible the conversations that you have with a text while you close read.  You might not even realise that you do this, but this strategy shows pupils how a subject expert approaches and text and what things they identify as important, what questions that prompts and what questions they may have after reading.</a:t>
            </a:r>
          </a:p>
          <a:p>
            <a:endParaRPr lang="en-GB" dirty="0"/>
          </a:p>
          <a:p>
            <a:r>
              <a:rPr lang="en-GB" dirty="0"/>
              <a:t>There is space in the worksheet for pupils to make notes on a source they analyse either with you (during the ‘think aloud’), in a pair, or </a:t>
            </a:r>
            <a:r>
              <a:rPr lang="en-GB" dirty="0" err="1"/>
              <a:t>individaully</a:t>
            </a:r>
            <a:r>
              <a:rPr lang="en-GB" dirty="0"/>
              <a:t>.</a:t>
            </a:r>
          </a:p>
        </p:txBody>
      </p:sp>
      <p:sp>
        <p:nvSpPr>
          <p:cNvPr id="4" name="Slide Number Placeholder 3"/>
          <p:cNvSpPr>
            <a:spLocks noGrp="1"/>
          </p:cNvSpPr>
          <p:nvPr>
            <p:ph type="sldNum" sz="quarter" idx="5"/>
          </p:nvPr>
        </p:nvSpPr>
        <p:spPr/>
        <p:txBody>
          <a:bodyPr/>
          <a:lstStyle/>
          <a:p>
            <a:fld id="{55D219D2-F1EA-417C-954C-4F5CA7E72037}" type="slidenum">
              <a:rPr lang="en-GB" smtClean="0"/>
              <a:t>5</a:t>
            </a:fld>
            <a:endParaRPr lang="en-GB" dirty="0"/>
          </a:p>
        </p:txBody>
      </p:sp>
    </p:spTree>
    <p:extLst>
      <p:ext uri="{BB962C8B-B14F-4D97-AF65-F5344CB8AC3E}">
        <p14:creationId xmlns:p14="http://schemas.microsoft.com/office/powerpoint/2010/main" val="2549212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7BB400-74B6-4FF3-BEBC-7E4663413B6C}" type="datetimeFigureOut">
              <a:rPr lang="en-GB" smtClean="0"/>
              <a:pPr/>
              <a:t>28/07/2020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6476B1-9CC9-4E98-A3F8-956974313F41}" type="slidenum">
              <a:rPr lang="en-GB" smtClean="0"/>
              <a:pPr/>
              <a:t>‹#›</a:t>
            </a:fld>
            <a:endParaRPr lang="en-GB" dirty="0"/>
          </a:p>
        </p:txBody>
      </p:sp>
    </p:spTree>
    <p:extLst>
      <p:ext uri="{BB962C8B-B14F-4D97-AF65-F5344CB8AC3E}">
        <p14:creationId xmlns:p14="http://schemas.microsoft.com/office/powerpoint/2010/main" val="2939763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81939-5299-4B8D-AE14-5935B70A172D}"/>
              </a:ext>
            </a:extLst>
          </p:cNvPr>
          <p:cNvSpPr>
            <a:spLocks noGrp="1"/>
          </p:cNvSpPr>
          <p:nvPr>
            <p:ph type="title"/>
          </p:nvPr>
        </p:nvSpPr>
        <p:spPr>
          <a:xfrm>
            <a:off x="838200" y="365125"/>
            <a:ext cx="9146309" cy="1325563"/>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84B808C-D49C-4939-ABEB-91114ACECA1A}"/>
              </a:ext>
            </a:extLst>
          </p:cNvPr>
          <p:cNvSpPr>
            <a:spLocks noGrp="1"/>
          </p:cNvSpPr>
          <p:nvPr>
            <p:ph idx="1"/>
          </p:nvPr>
        </p:nvSpPr>
        <p:spPr/>
        <p:txBody>
          <a:bodyPr/>
          <a:lstStyle>
            <a:lvl4pPr>
              <a:defRPr>
                <a:latin typeface="Century Gothic" panose="020B0502020202020204" pitchFamily="34" charset="0"/>
              </a:defRPr>
            </a:lvl4pPr>
            <a:lvl5pPr>
              <a:defRPr>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17428350-185B-461E-BD92-3C3358B0409D}"/>
              </a:ext>
            </a:extLst>
          </p:cNvPr>
          <p:cNvSpPr>
            <a:spLocks noGrp="1"/>
          </p:cNvSpPr>
          <p:nvPr>
            <p:ph type="dt" sz="half" idx="10"/>
          </p:nvPr>
        </p:nvSpPr>
        <p:spPr/>
        <p:txBody>
          <a:bodyPr/>
          <a:lstStyle/>
          <a:p>
            <a:fld id="{727BB400-74B6-4FF3-BEBC-7E4663413B6C}" type="datetimeFigureOut">
              <a:rPr lang="en-GB" smtClean="0"/>
              <a:t>28/07/2020</a:t>
            </a:fld>
            <a:endParaRPr lang="en-GB" dirty="0"/>
          </a:p>
        </p:txBody>
      </p:sp>
      <p:sp>
        <p:nvSpPr>
          <p:cNvPr id="5" name="Footer Placeholder 4">
            <a:extLst>
              <a:ext uri="{FF2B5EF4-FFF2-40B4-BE49-F238E27FC236}">
                <a16:creationId xmlns:a16="http://schemas.microsoft.com/office/drawing/2014/main" id="{93FA5EA1-3311-4DD0-8A1D-72482599D50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3F88D39-CC37-495B-8109-511593DDDC15}"/>
              </a:ext>
            </a:extLst>
          </p:cNvPr>
          <p:cNvSpPr>
            <a:spLocks noGrp="1"/>
          </p:cNvSpPr>
          <p:nvPr>
            <p:ph type="sldNum" sz="quarter" idx="12"/>
          </p:nvPr>
        </p:nvSpPr>
        <p:spPr/>
        <p:txBody>
          <a:bodyPr/>
          <a:lstStyle/>
          <a:p>
            <a:fld id="{F26476B1-9CC9-4E98-A3F8-956974313F41}" type="slidenum">
              <a:rPr lang="en-GB" smtClean="0"/>
              <a:t>‹#›</a:t>
            </a:fld>
            <a:endParaRPr lang="en-GB" dirty="0"/>
          </a:p>
        </p:txBody>
      </p:sp>
      <p:pic>
        <p:nvPicPr>
          <p:cNvPr id="7" name="Picture 6">
            <a:extLst>
              <a:ext uri="{FF2B5EF4-FFF2-40B4-BE49-F238E27FC236}">
                <a16:creationId xmlns:a16="http://schemas.microsoft.com/office/drawing/2014/main" id="{57A8476B-DCC2-4A00-8D89-154D2E61106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73800" y="547007"/>
            <a:ext cx="1080000" cy="1080000"/>
          </a:xfrm>
          <a:prstGeom prst="rect">
            <a:avLst/>
          </a:prstGeom>
        </p:spPr>
      </p:pic>
    </p:spTree>
    <p:extLst>
      <p:ext uri="{BB962C8B-B14F-4D97-AF65-F5344CB8AC3E}">
        <p14:creationId xmlns:p14="http://schemas.microsoft.com/office/powerpoint/2010/main" val="1775051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5376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86DCC-2A48-4928-BB95-0D404216C054}"/>
              </a:ext>
            </a:extLst>
          </p:cNvPr>
          <p:cNvSpPr>
            <a:spLocks noGrp="1"/>
          </p:cNvSpPr>
          <p:nvPr>
            <p:ph type="ctrTitle"/>
          </p:nvPr>
        </p:nvSpPr>
        <p:spPr>
          <a:xfrm>
            <a:off x="1524000" y="1854199"/>
            <a:ext cx="9144000" cy="1655763"/>
          </a:xfrm>
        </p:spPr>
        <p:txBody>
          <a:bodyPr anchor="b">
            <a:normAutofit/>
          </a:bodyPr>
          <a:lstStyle>
            <a:lvl1pPr algn="ctr">
              <a:defRPr sz="4800">
                <a:solidFill>
                  <a:schemeClr val="bg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9240042D-4C20-4E05-8195-FF748EE1C08D}"/>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0A97BCED-EE1E-4DDF-9F3C-BDA5449A89DD}"/>
              </a:ext>
            </a:extLst>
          </p:cNvPr>
          <p:cNvSpPr>
            <a:spLocks noGrp="1"/>
          </p:cNvSpPr>
          <p:nvPr>
            <p:ph type="dt" sz="half" idx="10"/>
          </p:nvPr>
        </p:nvSpPr>
        <p:spPr/>
        <p:txBody>
          <a:bodyPr/>
          <a:lstStyle>
            <a:lvl1pPr>
              <a:defRPr>
                <a:solidFill>
                  <a:schemeClr val="bg1"/>
                </a:solidFill>
              </a:defRPr>
            </a:lvl1pPr>
          </a:lstStyle>
          <a:p>
            <a:fld id="{727BB400-74B6-4FF3-BEBC-7E4663413B6C}" type="datetimeFigureOut">
              <a:rPr lang="en-GB" smtClean="0"/>
              <a:pPr/>
              <a:t>28/07/2020</a:t>
            </a:fld>
            <a:endParaRPr lang="en-GB" dirty="0"/>
          </a:p>
        </p:txBody>
      </p:sp>
      <p:sp>
        <p:nvSpPr>
          <p:cNvPr id="5" name="Footer Placeholder 4">
            <a:extLst>
              <a:ext uri="{FF2B5EF4-FFF2-40B4-BE49-F238E27FC236}">
                <a16:creationId xmlns:a16="http://schemas.microsoft.com/office/drawing/2014/main" id="{16613255-0EB1-482C-9E87-FC152995666E}"/>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5FEA887E-BA2B-4686-9DBD-F00339BCF50C}"/>
              </a:ext>
            </a:extLst>
          </p:cNvPr>
          <p:cNvSpPr>
            <a:spLocks noGrp="1"/>
          </p:cNvSpPr>
          <p:nvPr>
            <p:ph type="sldNum" sz="quarter" idx="12"/>
          </p:nvPr>
        </p:nvSpPr>
        <p:spPr/>
        <p:txBody>
          <a:bodyPr/>
          <a:lstStyle>
            <a:lvl1pPr>
              <a:defRPr>
                <a:solidFill>
                  <a:schemeClr val="bg1"/>
                </a:solidFill>
              </a:defRPr>
            </a:lvl1pPr>
          </a:lstStyle>
          <a:p>
            <a:fld id="{F26476B1-9CC9-4E98-A3F8-956974313F41}" type="slidenum">
              <a:rPr lang="en-GB" smtClean="0"/>
              <a:pPr/>
              <a:t>‹#›</a:t>
            </a:fld>
            <a:endParaRPr lang="en-GB" dirty="0"/>
          </a:p>
        </p:txBody>
      </p:sp>
      <p:pic>
        <p:nvPicPr>
          <p:cNvPr id="7" name="Picture 6">
            <a:extLst>
              <a:ext uri="{FF2B5EF4-FFF2-40B4-BE49-F238E27FC236}">
                <a16:creationId xmlns:a16="http://schemas.microsoft.com/office/drawing/2014/main" id="{FB53B001-3DE5-4189-904F-A281B0DAAC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5823" y="554292"/>
            <a:ext cx="1080000" cy="1080000"/>
          </a:xfrm>
          <a:prstGeom prst="rect">
            <a:avLst/>
          </a:prstGeom>
        </p:spPr>
      </p:pic>
    </p:spTree>
    <p:extLst>
      <p:ext uri="{BB962C8B-B14F-4D97-AF65-F5344CB8AC3E}">
        <p14:creationId xmlns:p14="http://schemas.microsoft.com/office/powerpoint/2010/main" val="2183693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rgbClr val="32B99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86DCC-2A48-4928-BB95-0D404216C054}"/>
              </a:ext>
            </a:extLst>
          </p:cNvPr>
          <p:cNvSpPr>
            <a:spLocks noGrp="1"/>
          </p:cNvSpPr>
          <p:nvPr>
            <p:ph type="ctrTitle"/>
          </p:nvPr>
        </p:nvSpPr>
        <p:spPr>
          <a:xfrm>
            <a:off x="1524000" y="1854199"/>
            <a:ext cx="9144000" cy="1655763"/>
          </a:xfrm>
        </p:spPr>
        <p:txBody>
          <a:bodyPr anchor="b"/>
          <a:lstStyle>
            <a:lvl1pPr algn="ctr">
              <a:defRPr sz="6000">
                <a:solidFill>
                  <a:schemeClr val="bg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9240042D-4C20-4E05-8195-FF748EE1C08D}"/>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0A97BCED-EE1E-4DDF-9F3C-BDA5449A89DD}"/>
              </a:ext>
            </a:extLst>
          </p:cNvPr>
          <p:cNvSpPr>
            <a:spLocks noGrp="1"/>
          </p:cNvSpPr>
          <p:nvPr>
            <p:ph type="dt" sz="half" idx="10"/>
          </p:nvPr>
        </p:nvSpPr>
        <p:spPr/>
        <p:txBody>
          <a:bodyPr/>
          <a:lstStyle>
            <a:lvl1pPr>
              <a:defRPr>
                <a:solidFill>
                  <a:schemeClr val="bg1"/>
                </a:solidFill>
              </a:defRPr>
            </a:lvl1pPr>
          </a:lstStyle>
          <a:p>
            <a:fld id="{727BB400-74B6-4FF3-BEBC-7E4663413B6C}" type="datetimeFigureOut">
              <a:rPr lang="en-GB" smtClean="0"/>
              <a:pPr/>
              <a:t>28/07/2020</a:t>
            </a:fld>
            <a:endParaRPr lang="en-GB" dirty="0"/>
          </a:p>
        </p:txBody>
      </p:sp>
      <p:sp>
        <p:nvSpPr>
          <p:cNvPr id="5" name="Footer Placeholder 4">
            <a:extLst>
              <a:ext uri="{FF2B5EF4-FFF2-40B4-BE49-F238E27FC236}">
                <a16:creationId xmlns:a16="http://schemas.microsoft.com/office/drawing/2014/main" id="{16613255-0EB1-482C-9E87-FC152995666E}"/>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5FEA887E-BA2B-4686-9DBD-F00339BCF50C}"/>
              </a:ext>
            </a:extLst>
          </p:cNvPr>
          <p:cNvSpPr>
            <a:spLocks noGrp="1"/>
          </p:cNvSpPr>
          <p:nvPr>
            <p:ph type="sldNum" sz="quarter" idx="12"/>
          </p:nvPr>
        </p:nvSpPr>
        <p:spPr/>
        <p:txBody>
          <a:bodyPr/>
          <a:lstStyle>
            <a:lvl1pPr>
              <a:defRPr>
                <a:solidFill>
                  <a:schemeClr val="bg1"/>
                </a:solidFill>
              </a:defRPr>
            </a:lvl1pPr>
          </a:lstStyle>
          <a:p>
            <a:fld id="{F26476B1-9CC9-4E98-A3F8-956974313F41}" type="slidenum">
              <a:rPr lang="en-GB" smtClean="0"/>
              <a:pPr/>
              <a:t>‹#›</a:t>
            </a:fld>
            <a:endParaRPr lang="en-GB" dirty="0"/>
          </a:p>
        </p:txBody>
      </p:sp>
      <p:pic>
        <p:nvPicPr>
          <p:cNvPr id="7" name="Picture 6">
            <a:extLst>
              <a:ext uri="{FF2B5EF4-FFF2-40B4-BE49-F238E27FC236}">
                <a16:creationId xmlns:a16="http://schemas.microsoft.com/office/drawing/2014/main" id="{FB53B001-3DE5-4189-904F-A281B0DAAC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5823" y="554292"/>
            <a:ext cx="1080000" cy="1080000"/>
          </a:xfrm>
          <a:prstGeom prst="rect">
            <a:avLst/>
          </a:prstGeom>
        </p:spPr>
      </p:pic>
    </p:spTree>
    <p:extLst>
      <p:ext uri="{BB962C8B-B14F-4D97-AF65-F5344CB8AC3E}">
        <p14:creationId xmlns:p14="http://schemas.microsoft.com/office/powerpoint/2010/main" val="2519674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2_Title Slide">
    <p:bg>
      <p:bgPr>
        <a:solidFill>
          <a:srgbClr val="46327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86DCC-2A48-4928-BB95-0D404216C054}"/>
              </a:ext>
            </a:extLst>
          </p:cNvPr>
          <p:cNvSpPr>
            <a:spLocks noGrp="1"/>
          </p:cNvSpPr>
          <p:nvPr>
            <p:ph type="ctrTitle"/>
          </p:nvPr>
        </p:nvSpPr>
        <p:spPr>
          <a:xfrm>
            <a:off x="1524000" y="1854199"/>
            <a:ext cx="9144000" cy="1655763"/>
          </a:xfrm>
        </p:spPr>
        <p:txBody>
          <a:bodyPr anchor="b"/>
          <a:lstStyle>
            <a:lvl1pPr algn="ctr">
              <a:defRPr sz="6000">
                <a:solidFill>
                  <a:schemeClr val="bg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9240042D-4C20-4E05-8195-FF748EE1C08D}"/>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0A97BCED-EE1E-4DDF-9F3C-BDA5449A89DD}"/>
              </a:ext>
            </a:extLst>
          </p:cNvPr>
          <p:cNvSpPr>
            <a:spLocks noGrp="1"/>
          </p:cNvSpPr>
          <p:nvPr>
            <p:ph type="dt" sz="half" idx="10"/>
          </p:nvPr>
        </p:nvSpPr>
        <p:spPr/>
        <p:txBody>
          <a:bodyPr/>
          <a:lstStyle>
            <a:lvl1pPr>
              <a:defRPr>
                <a:solidFill>
                  <a:schemeClr val="bg1"/>
                </a:solidFill>
              </a:defRPr>
            </a:lvl1pPr>
          </a:lstStyle>
          <a:p>
            <a:fld id="{727BB400-74B6-4FF3-BEBC-7E4663413B6C}" type="datetimeFigureOut">
              <a:rPr lang="en-GB" smtClean="0"/>
              <a:pPr/>
              <a:t>28/07/2020</a:t>
            </a:fld>
            <a:endParaRPr lang="en-GB" dirty="0"/>
          </a:p>
        </p:txBody>
      </p:sp>
      <p:sp>
        <p:nvSpPr>
          <p:cNvPr id="5" name="Footer Placeholder 4">
            <a:extLst>
              <a:ext uri="{FF2B5EF4-FFF2-40B4-BE49-F238E27FC236}">
                <a16:creationId xmlns:a16="http://schemas.microsoft.com/office/drawing/2014/main" id="{16613255-0EB1-482C-9E87-FC152995666E}"/>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5FEA887E-BA2B-4686-9DBD-F00339BCF50C}"/>
              </a:ext>
            </a:extLst>
          </p:cNvPr>
          <p:cNvSpPr>
            <a:spLocks noGrp="1"/>
          </p:cNvSpPr>
          <p:nvPr>
            <p:ph type="sldNum" sz="quarter" idx="12"/>
          </p:nvPr>
        </p:nvSpPr>
        <p:spPr/>
        <p:txBody>
          <a:bodyPr/>
          <a:lstStyle>
            <a:lvl1pPr>
              <a:defRPr>
                <a:solidFill>
                  <a:schemeClr val="bg1"/>
                </a:solidFill>
              </a:defRPr>
            </a:lvl1pPr>
          </a:lstStyle>
          <a:p>
            <a:fld id="{F26476B1-9CC9-4E98-A3F8-956974313F41}" type="slidenum">
              <a:rPr lang="en-GB" smtClean="0"/>
              <a:pPr/>
              <a:t>‹#›</a:t>
            </a:fld>
            <a:endParaRPr lang="en-GB" dirty="0"/>
          </a:p>
        </p:txBody>
      </p:sp>
      <p:pic>
        <p:nvPicPr>
          <p:cNvPr id="7" name="Picture 6">
            <a:extLst>
              <a:ext uri="{FF2B5EF4-FFF2-40B4-BE49-F238E27FC236}">
                <a16:creationId xmlns:a16="http://schemas.microsoft.com/office/drawing/2014/main" id="{FB53B001-3DE5-4189-904F-A281B0DAAC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5823" y="554292"/>
            <a:ext cx="1080000" cy="1080000"/>
          </a:xfrm>
          <a:prstGeom prst="rect">
            <a:avLst/>
          </a:prstGeom>
        </p:spPr>
      </p:pic>
    </p:spTree>
    <p:extLst>
      <p:ext uri="{BB962C8B-B14F-4D97-AF65-F5344CB8AC3E}">
        <p14:creationId xmlns:p14="http://schemas.microsoft.com/office/powerpoint/2010/main" val="2232292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99A57-F0FE-4C79-B8A8-4EEC98BDB8EC}"/>
              </a:ext>
            </a:extLst>
          </p:cNvPr>
          <p:cNvSpPr>
            <a:spLocks noGrp="1"/>
          </p:cNvSpPr>
          <p:nvPr>
            <p:ph type="title"/>
          </p:nvPr>
        </p:nvSpPr>
        <p:spPr>
          <a:xfrm>
            <a:off x="838200" y="365125"/>
            <a:ext cx="9146309" cy="1325563"/>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1E0697-23D9-4DB8-8B61-C6FEC3F7312D}"/>
              </a:ext>
            </a:extLst>
          </p:cNvPr>
          <p:cNvSpPr>
            <a:spLocks noGrp="1"/>
          </p:cNvSpPr>
          <p:nvPr>
            <p:ph sz="half" idx="1"/>
          </p:nvPr>
        </p:nvSpPr>
        <p:spPr>
          <a:xfrm>
            <a:off x="838200" y="1825625"/>
            <a:ext cx="5181600" cy="4351338"/>
          </a:xfrm>
        </p:spPr>
        <p:txBody>
          <a:bodyPr/>
          <a:lstStyle>
            <a:lvl4pPr>
              <a:defRPr>
                <a:latin typeface="Century Gothic" panose="020B0502020202020204" pitchFamily="34" charset="0"/>
              </a:defRPr>
            </a:lvl4pPr>
            <a:lvl5pPr>
              <a:defRPr>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C03BFF03-8479-444D-A076-1E05278432E8}"/>
              </a:ext>
            </a:extLst>
          </p:cNvPr>
          <p:cNvSpPr>
            <a:spLocks noGrp="1"/>
          </p:cNvSpPr>
          <p:nvPr>
            <p:ph sz="half" idx="2"/>
          </p:nvPr>
        </p:nvSpPr>
        <p:spPr>
          <a:xfrm>
            <a:off x="6172200" y="1825625"/>
            <a:ext cx="5181600" cy="4351338"/>
          </a:xfrm>
        </p:spPr>
        <p:txBody>
          <a:bodyPr/>
          <a:lstStyle>
            <a:lvl4pPr>
              <a:defRPr>
                <a:latin typeface="Century Gothic" panose="020B0502020202020204" pitchFamily="34" charset="0"/>
              </a:defRPr>
            </a:lvl4pPr>
            <a:lvl5pPr>
              <a:defRPr>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D606F10B-FE88-40F0-B94E-837F352AFFA0}"/>
              </a:ext>
            </a:extLst>
          </p:cNvPr>
          <p:cNvSpPr>
            <a:spLocks noGrp="1"/>
          </p:cNvSpPr>
          <p:nvPr>
            <p:ph type="dt" sz="half" idx="10"/>
          </p:nvPr>
        </p:nvSpPr>
        <p:spPr/>
        <p:txBody>
          <a:bodyPr/>
          <a:lstStyle/>
          <a:p>
            <a:fld id="{727BB400-74B6-4FF3-BEBC-7E4663413B6C}" type="datetimeFigureOut">
              <a:rPr lang="en-GB" smtClean="0"/>
              <a:t>28/07/2020</a:t>
            </a:fld>
            <a:endParaRPr lang="en-GB" dirty="0"/>
          </a:p>
        </p:txBody>
      </p:sp>
      <p:sp>
        <p:nvSpPr>
          <p:cNvPr id="6" name="Footer Placeholder 5">
            <a:extLst>
              <a:ext uri="{FF2B5EF4-FFF2-40B4-BE49-F238E27FC236}">
                <a16:creationId xmlns:a16="http://schemas.microsoft.com/office/drawing/2014/main" id="{482BD8C2-07C4-43A0-88E7-32542B9D9D6B}"/>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43C34565-4AAB-4E63-9F80-B76B393C61F1}"/>
              </a:ext>
            </a:extLst>
          </p:cNvPr>
          <p:cNvSpPr>
            <a:spLocks noGrp="1"/>
          </p:cNvSpPr>
          <p:nvPr>
            <p:ph type="sldNum" sz="quarter" idx="12"/>
          </p:nvPr>
        </p:nvSpPr>
        <p:spPr/>
        <p:txBody>
          <a:bodyPr/>
          <a:lstStyle/>
          <a:p>
            <a:fld id="{F26476B1-9CC9-4E98-A3F8-956974313F41}" type="slidenum">
              <a:rPr lang="en-GB" smtClean="0"/>
              <a:t>‹#›</a:t>
            </a:fld>
            <a:endParaRPr lang="en-GB" dirty="0"/>
          </a:p>
        </p:txBody>
      </p:sp>
      <p:pic>
        <p:nvPicPr>
          <p:cNvPr id="8" name="Picture 7">
            <a:extLst>
              <a:ext uri="{FF2B5EF4-FFF2-40B4-BE49-F238E27FC236}">
                <a16:creationId xmlns:a16="http://schemas.microsoft.com/office/drawing/2014/main" id="{BBAD35C6-35DD-4629-BB74-C4C49E9D100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73800" y="547007"/>
            <a:ext cx="1080000" cy="1080000"/>
          </a:xfrm>
          <a:prstGeom prst="rect">
            <a:avLst/>
          </a:prstGeom>
        </p:spPr>
      </p:pic>
    </p:spTree>
    <p:extLst>
      <p:ext uri="{BB962C8B-B14F-4D97-AF65-F5344CB8AC3E}">
        <p14:creationId xmlns:p14="http://schemas.microsoft.com/office/powerpoint/2010/main" val="3290392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A6B7E-FA6F-4C78-A54C-4BF931BFE2DB}"/>
              </a:ext>
            </a:extLst>
          </p:cNvPr>
          <p:cNvSpPr>
            <a:spLocks noGrp="1"/>
          </p:cNvSpPr>
          <p:nvPr>
            <p:ph type="title"/>
          </p:nvPr>
        </p:nvSpPr>
        <p:spPr>
          <a:xfrm>
            <a:off x="838200" y="365125"/>
            <a:ext cx="9146309" cy="1325563"/>
          </a:xfr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2931827-2940-4DD4-A49B-785D6D966C13}"/>
              </a:ext>
            </a:extLst>
          </p:cNvPr>
          <p:cNvSpPr>
            <a:spLocks noGrp="1"/>
          </p:cNvSpPr>
          <p:nvPr>
            <p:ph type="dt" sz="half" idx="10"/>
          </p:nvPr>
        </p:nvSpPr>
        <p:spPr/>
        <p:txBody>
          <a:bodyPr/>
          <a:lstStyle/>
          <a:p>
            <a:fld id="{727BB400-74B6-4FF3-BEBC-7E4663413B6C}" type="datetimeFigureOut">
              <a:rPr lang="en-GB" smtClean="0"/>
              <a:t>28/07/2020</a:t>
            </a:fld>
            <a:endParaRPr lang="en-GB" dirty="0"/>
          </a:p>
        </p:txBody>
      </p:sp>
      <p:sp>
        <p:nvSpPr>
          <p:cNvPr id="4" name="Footer Placeholder 3">
            <a:extLst>
              <a:ext uri="{FF2B5EF4-FFF2-40B4-BE49-F238E27FC236}">
                <a16:creationId xmlns:a16="http://schemas.microsoft.com/office/drawing/2014/main" id="{DB2DE50B-BC2F-44ED-8175-541B9D7C2A36}"/>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1228C46E-0697-4DD5-97E4-DA9C7B14B6D6}"/>
              </a:ext>
            </a:extLst>
          </p:cNvPr>
          <p:cNvSpPr>
            <a:spLocks noGrp="1"/>
          </p:cNvSpPr>
          <p:nvPr>
            <p:ph type="sldNum" sz="quarter" idx="12"/>
          </p:nvPr>
        </p:nvSpPr>
        <p:spPr/>
        <p:txBody>
          <a:bodyPr/>
          <a:lstStyle/>
          <a:p>
            <a:fld id="{F26476B1-9CC9-4E98-A3F8-956974313F41}" type="slidenum">
              <a:rPr lang="en-GB" smtClean="0"/>
              <a:t>‹#›</a:t>
            </a:fld>
            <a:endParaRPr lang="en-GB" dirty="0"/>
          </a:p>
        </p:txBody>
      </p:sp>
      <p:pic>
        <p:nvPicPr>
          <p:cNvPr id="6" name="Picture 5">
            <a:extLst>
              <a:ext uri="{FF2B5EF4-FFF2-40B4-BE49-F238E27FC236}">
                <a16:creationId xmlns:a16="http://schemas.microsoft.com/office/drawing/2014/main" id="{DBE2E8EE-35F5-4B2E-97F1-A6B6C179CC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73800" y="547007"/>
            <a:ext cx="1080000" cy="1080000"/>
          </a:xfrm>
          <a:prstGeom prst="rect">
            <a:avLst/>
          </a:prstGeom>
        </p:spPr>
      </p:pic>
    </p:spTree>
    <p:extLst>
      <p:ext uri="{BB962C8B-B14F-4D97-AF65-F5344CB8AC3E}">
        <p14:creationId xmlns:p14="http://schemas.microsoft.com/office/powerpoint/2010/main" val="978424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Vertical Title and Text">
    <p:bg>
      <p:bgPr>
        <a:solidFill>
          <a:srgbClr val="F53764"/>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44721331-1FD3-45B7-AA9A-FDB82F3C002A}"/>
              </a:ext>
            </a:extLst>
          </p:cNvPr>
          <p:cNvGrpSpPr/>
          <p:nvPr userDrawn="1"/>
        </p:nvGrpSpPr>
        <p:grpSpPr>
          <a:xfrm>
            <a:off x="4158665" y="1629000"/>
            <a:ext cx="3874669" cy="4749934"/>
            <a:chOff x="4158665" y="1629000"/>
            <a:chExt cx="3874669" cy="4749934"/>
          </a:xfrm>
        </p:grpSpPr>
        <p:sp>
          <p:nvSpPr>
            <p:cNvPr id="7" name="TextBox 6">
              <a:extLst>
                <a:ext uri="{FF2B5EF4-FFF2-40B4-BE49-F238E27FC236}">
                  <a16:creationId xmlns:a16="http://schemas.microsoft.com/office/drawing/2014/main" id="{57D03987-E051-45AE-A257-2FEDA168C9F0}"/>
                </a:ext>
              </a:extLst>
            </p:cNvPr>
            <p:cNvSpPr txBox="1"/>
            <p:nvPr userDrawn="1"/>
          </p:nvSpPr>
          <p:spPr>
            <a:xfrm>
              <a:off x="4158665" y="5794159"/>
              <a:ext cx="3874669"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chemeClr val="bg1"/>
                  </a:solidFill>
                  <a:effectLst/>
                  <a:uLnTx/>
                  <a:uFillTx/>
                  <a:latin typeface="Century Gothic" panose="020B0502020202020204" pitchFamily="34" charset="0"/>
                  <a:ea typeface="+mn-ea"/>
                  <a:cs typeface="+mn-cs"/>
                </a:rPr>
                <a:t>thebrilliantclub.org</a:t>
              </a:r>
            </a:p>
          </p:txBody>
        </p:sp>
        <p:pic>
          <p:nvPicPr>
            <p:cNvPr id="8" name="Picture 7">
              <a:extLst>
                <a:ext uri="{FF2B5EF4-FFF2-40B4-BE49-F238E27FC236}">
                  <a16:creationId xmlns:a16="http://schemas.microsoft.com/office/drawing/2014/main" id="{B48F8DC0-969E-4F7F-987B-C002CB12F4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6000" y="1629000"/>
              <a:ext cx="3600000" cy="3600000"/>
            </a:xfrm>
            <a:prstGeom prst="rect">
              <a:avLst/>
            </a:prstGeom>
          </p:spPr>
        </p:pic>
      </p:grpSp>
    </p:spTree>
    <p:extLst>
      <p:ext uri="{BB962C8B-B14F-4D97-AF65-F5344CB8AC3E}">
        <p14:creationId xmlns:p14="http://schemas.microsoft.com/office/powerpoint/2010/main" val="215250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925636-9DA3-4034-8BF2-20971927DBB6}"/>
              </a:ext>
            </a:extLst>
          </p:cNvPr>
          <p:cNvSpPr>
            <a:spLocks noGrp="1"/>
          </p:cNvSpPr>
          <p:nvPr>
            <p:ph type="title"/>
          </p:nvPr>
        </p:nvSpPr>
        <p:spPr>
          <a:xfrm>
            <a:off x="838200" y="365125"/>
            <a:ext cx="943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500F4193-282E-401B-A944-F23189CDAE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4" name="Date Placeholder 3">
            <a:extLst>
              <a:ext uri="{FF2B5EF4-FFF2-40B4-BE49-F238E27FC236}">
                <a16:creationId xmlns:a16="http://schemas.microsoft.com/office/drawing/2014/main" id="{9B13CA1B-AC5A-48E4-A11A-9976811ADB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Century Gothic" panose="020B0502020202020204" pitchFamily="34" charset="0"/>
              </a:defRPr>
            </a:lvl1pPr>
          </a:lstStyle>
          <a:p>
            <a:fld id="{727BB400-74B6-4FF3-BEBC-7E4663413B6C}" type="datetimeFigureOut">
              <a:rPr lang="en-GB" smtClean="0"/>
              <a:pPr/>
              <a:t>28/07/2020</a:t>
            </a:fld>
            <a:endParaRPr lang="en-GB" dirty="0"/>
          </a:p>
        </p:txBody>
      </p:sp>
      <p:sp>
        <p:nvSpPr>
          <p:cNvPr id="5" name="Footer Placeholder 4">
            <a:extLst>
              <a:ext uri="{FF2B5EF4-FFF2-40B4-BE49-F238E27FC236}">
                <a16:creationId xmlns:a16="http://schemas.microsoft.com/office/drawing/2014/main" id="{91EC8469-1712-4694-8C19-810259943C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panose="020B0502020202020204" pitchFamily="34" charset="0"/>
              </a:defRPr>
            </a:lvl1pPr>
          </a:lstStyle>
          <a:p>
            <a:endParaRPr lang="en-GB" dirty="0"/>
          </a:p>
        </p:txBody>
      </p:sp>
      <p:sp>
        <p:nvSpPr>
          <p:cNvPr id="6" name="Slide Number Placeholder 5">
            <a:extLst>
              <a:ext uri="{FF2B5EF4-FFF2-40B4-BE49-F238E27FC236}">
                <a16:creationId xmlns:a16="http://schemas.microsoft.com/office/drawing/2014/main" id="{B91169BF-E450-4BC3-9E5E-CF85AABE1F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F26476B1-9CC9-4E98-A3F8-956974313F41}" type="slidenum">
              <a:rPr lang="en-GB" smtClean="0"/>
              <a:pPr/>
              <a:t>‹#›</a:t>
            </a:fld>
            <a:endParaRPr lang="en-GB" dirty="0"/>
          </a:p>
        </p:txBody>
      </p:sp>
      <p:grpSp>
        <p:nvGrpSpPr>
          <p:cNvPr id="9" name="Group 8">
            <a:extLst>
              <a:ext uri="{FF2B5EF4-FFF2-40B4-BE49-F238E27FC236}">
                <a16:creationId xmlns:a16="http://schemas.microsoft.com/office/drawing/2014/main" id="{D1D423D6-CAFB-4676-8735-A94DED24C06B}"/>
              </a:ext>
            </a:extLst>
          </p:cNvPr>
          <p:cNvGrpSpPr/>
          <p:nvPr userDrawn="1"/>
        </p:nvGrpSpPr>
        <p:grpSpPr>
          <a:xfrm>
            <a:off x="0" y="0"/>
            <a:ext cx="12192000" cy="6858000"/>
            <a:chOff x="0" y="0"/>
            <a:chExt cx="12192000" cy="6858000"/>
          </a:xfrm>
          <a:solidFill>
            <a:schemeClr val="accent2"/>
          </a:solidFill>
        </p:grpSpPr>
        <p:sp>
          <p:nvSpPr>
            <p:cNvPr id="10" name="Rectangle 9">
              <a:extLst>
                <a:ext uri="{FF2B5EF4-FFF2-40B4-BE49-F238E27FC236}">
                  <a16:creationId xmlns:a16="http://schemas.microsoft.com/office/drawing/2014/main" id="{629B4864-E849-40A9-ACE5-4F86F5C9B1EB}"/>
                </a:ext>
              </a:extLst>
            </p:cNvPr>
            <p:cNvSpPr/>
            <p:nvPr userDrawn="1"/>
          </p:nvSpPr>
          <p:spPr>
            <a:xfrm>
              <a:off x="0" y="0"/>
              <a:ext cx="180000" cy="6858000"/>
            </a:xfrm>
            <a:prstGeom prst="rect">
              <a:avLst/>
            </a:prstGeom>
            <a:solidFill>
              <a:srgbClr val="F537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latin typeface="Century Gothic" panose="020B0502020202020204" pitchFamily="34" charset="0"/>
              </a:endParaRPr>
            </a:p>
          </p:txBody>
        </p:sp>
        <p:sp>
          <p:nvSpPr>
            <p:cNvPr id="11" name="Rectangle 10">
              <a:extLst>
                <a:ext uri="{FF2B5EF4-FFF2-40B4-BE49-F238E27FC236}">
                  <a16:creationId xmlns:a16="http://schemas.microsoft.com/office/drawing/2014/main" id="{4C160D57-E51A-488D-BB5E-4E03F57126ED}"/>
                </a:ext>
              </a:extLst>
            </p:cNvPr>
            <p:cNvSpPr/>
            <p:nvPr userDrawn="1"/>
          </p:nvSpPr>
          <p:spPr>
            <a:xfrm>
              <a:off x="12012000" y="0"/>
              <a:ext cx="180000" cy="6858000"/>
            </a:xfrm>
            <a:prstGeom prst="rect">
              <a:avLst/>
            </a:prstGeom>
            <a:solidFill>
              <a:srgbClr val="F537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latin typeface="Century Gothic" panose="020B0502020202020204" pitchFamily="34" charset="0"/>
              </a:endParaRPr>
            </a:p>
          </p:txBody>
        </p:sp>
        <p:sp>
          <p:nvSpPr>
            <p:cNvPr id="12" name="Rectangle 11">
              <a:extLst>
                <a:ext uri="{FF2B5EF4-FFF2-40B4-BE49-F238E27FC236}">
                  <a16:creationId xmlns:a16="http://schemas.microsoft.com/office/drawing/2014/main" id="{03FDF56B-1D1C-4BA9-A6A7-8A0342A6CE51}"/>
                </a:ext>
              </a:extLst>
            </p:cNvPr>
            <p:cNvSpPr/>
            <p:nvPr userDrawn="1"/>
          </p:nvSpPr>
          <p:spPr>
            <a:xfrm>
              <a:off x="66000" y="0"/>
              <a:ext cx="12060000" cy="180000"/>
            </a:xfrm>
            <a:prstGeom prst="rect">
              <a:avLst/>
            </a:prstGeom>
            <a:solidFill>
              <a:srgbClr val="F537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latin typeface="Century Gothic" panose="020B0502020202020204" pitchFamily="34" charset="0"/>
              </a:endParaRPr>
            </a:p>
          </p:txBody>
        </p:sp>
        <p:sp>
          <p:nvSpPr>
            <p:cNvPr id="13" name="Rectangle 12">
              <a:extLst>
                <a:ext uri="{FF2B5EF4-FFF2-40B4-BE49-F238E27FC236}">
                  <a16:creationId xmlns:a16="http://schemas.microsoft.com/office/drawing/2014/main" id="{205CA9A2-10E5-425A-BF70-18E0C8EB6191}"/>
                </a:ext>
              </a:extLst>
            </p:cNvPr>
            <p:cNvSpPr/>
            <p:nvPr userDrawn="1"/>
          </p:nvSpPr>
          <p:spPr>
            <a:xfrm>
              <a:off x="66000" y="6678000"/>
              <a:ext cx="12060000" cy="180000"/>
            </a:xfrm>
            <a:prstGeom prst="rect">
              <a:avLst/>
            </a:prstGeom>
            <a:solidFill>
              <a:srgbClr val="F537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latin typeface="Century Gothic" panose="020B0502020202020204" pitchFamily="34" charset="0"/>
              </a:endParaRPr>
            </a:p>
          </p:txBody>
        </p:sp>
      </p:grpSp>
      <p:pic>
        <p:nvPicPr>
          <p:cNvPr id="14" name="Picture 13">
            <a:extLst>
              <a:ext uri="{FF2B5EF4-FFF2-40B4-BE49-F238E27FC236}">
                <a16:creationId xmlns:a16="http://schemas.microsoft.com/office/drawing/2014/main" id="{F90400D4-1CB0-468A-AAE8-2D39513A6D5F}"/>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73800" y="547007"/>
            <a:ext cx="1080000" cy="1080000"/>
          </a:xfrm>
          <a:prstGeom prst="rect">
            <a:avLst/>
          </a:prstGeom>
        </p:spPr>
      </p:pic>
    </p:spTree>
    <p:extLst>
      <p:ext uri="{BB962C8B-B14F-4D97-AF65-F5344CB8AC3E}">
        <p14:creationId xmlns:p14="http://schemas.microsoft.com/office/powerpoint/2010/main" val="2818744151"/>
      </p:ext>
    </p:extLst>
  </p:cSld>
  <p:clrMap bg1="lt1" tx1="dk1" bg2="lt2" tx2="dk2" accent1="accent1" accent2="accent2" accent3="accent3" accent4="accent4" accent5="accent5" accent6="accent6" hlink="hlink" folHlink="folHlink"/>
  <p:sldLayoutIdLst>
    <p:sldLayoutId id="2147483663" r:id="rId1"/>
    <p:sldLayoutId id="2147483650" r:id="rId2"/>
    <p:sldLayoutId id="2147483649" r:id="rId3"/>
    <p:sldLayoutId id="2147483660" r:id="rId4"/>
    <p:sldLayoutId id="2147483661" r:id="rId5"/>
    <p:sldLayoutId id="2147483652" r:id="rId6"/>
    <p:sldLayoutId id="2147483654" r:id="rId7"/>
    <p:sldLayoutId id="2147483659" r:id="rId8"/>
  </p:sldLayoutIdLst>
  <p:txStyles>
    <p:titleStyle>
      <a:lvl1pPr algn="l" defTabSz="914400" rtl="0" eaLnBrk="1" latinLnBrk="0" hangingPunct="1">
        <a:lnSpc>
          <a:spcPct val="90000"/>
        </a:lnSpc>
        <a:spcBef>
          <a:spcPct val="0"/>
        </a:spcBef>
        <a:buNone/>
        <a:defRPr sz="440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03E72-137C-4329-BD69-C95BF6DE68CF}"/>
              </a:ext>
            </a:extLst>
          </p:cNvPr>
          <p:cNvSpPr>
            <a:spLocks noGrp="1"/>
          </p:cNvSpPr>
          <p:nvPr>
            <p:ph type="ctrTitle"/>
          </p:nvPr>
        </p:nvSpPr>
        <p:spPr/>
        <p:txBody>
          <a:bodyPr/>
          <a:lstStyle/>
          <a:p>
            <a:r>
              <a:rPr lang="en-GB" dirty="0"/>
              <a:t>Source Analysis</a:t>
            </a:r>
          </a:p>
        </p:txBody>
      </p:sp>
      <p:sp>
        <p:nvSpPr>
          <p:cNvPr id="3" name="Subtitle 2">
            <a:extLst>
              <a:ext uri="{FF2B5EF4-FFF2-40B4-BE49-F238E27FC236}">
                <a16:creationId xmlns:a16="http://schemas.microsoft.com/office/drawing/2014/main" id="{39CC957F-9CD0-4F1E-95DD-900A7E8680D7}"/>
              </a:ext>
            </a:extLst>
          </p:cNvPr>
          <p:cNvSpPr>
            <a:spLocks noGrp="1"/>
          </p:cNvSpPr>
          <p:nvPr>
            <p:ph type="subTitle" idx="1"/>
          </p:nvPr>
        </p:nvSpPr>
        <p:spPr/>
        <p:txBody>
          <a:bodyPr/>
          <a:lstStyle/>
          <a:p>
            <a:r>
              <a:rPr lang="en-GB" dirty="0"/>
              <a:t>Asking questions of written texts</a:t>
            </a:r>
            <a:endParaRPr lang="en-GB" dirty="0">
              <a:highlight>
                <a:srgbClr val="4472C4"/>
              </a:highlight>
            </a:endParaRPr>
          </a:p>
        </p:txBody>
      </p:sp>
    </p:spTree>
    <p:extLst>
      <p:ext uri="{BB962C8B-B14F-4D97-AF65-F5344CB8AC3E}">
        <p14:creationId xmlns:p14="http://schemas.microsoft.com/office/powerpoint/2010/main" val="1868078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C9B003-D2A0-4832-8C7F-9E5E7E8ED349}"/>
              </a:ext>
            </a:extLst>
          </p:cNvPr>
          <p:cNvSpPr>
            <a:spLocks noGrp="1"/>
          </p:cNvSpPr>
          <p:nvPr>
            <p:ph idx="1"/>
          </p:nvPr>
        </p:nvSpPr>
        <p:spPr>
          <a:xfrm>
            <a:off x="838200" y="1825625"/>
            <a:ext cx="10515600" cy="1177634"/>
          </a:xfrm>
        </p:spPr>
        <p:txBody>
          <a:bodyPr>
            <a:normAutofit fontScale="85000" lnSpcReduction="20000"/>
          </a:bodyPr>
          <a:lstStyle/>
          <a:p>
            <a:pPr marL="0" indent="0" algn="ctr">
              <a:buNone/>
            </a:pPr>
            <a:r>
              <a:rPr lang="en-GB" dirty="0"/>
              <a:t>In 60 seconds brainstorm as many ideas as you can:</a:t>
            </a:r>
          </a:p>
          <a:p>
            <a:pPr marL="0" indent="0" algn="ctr">
              <a:buNone/>
            </a:pPr>
            <a:endParaRPr lang="en-GB" dirty="0"/>
          </a:p>
          <a:p>
            <a:pPr marL="0" indent="0" algn="ctr">
              <a:buNone/>
            </a:pPr>
            <a:r>
              <a:rPr lang="en-GB" b="1" dirty="0"/>
              <a:t>Why do we read? </a:t>
            </a:r>
          </a:p>
        </p:txBody>
      </p:sp>
      <p:sp>
        <p:nvSpPr>
          <p:cNvPr id="4" name="TextBox 3">
            <a:extLst>
              <a:ext uri="{FF2B5EF4-FFF2-40B4-BE49-F238E27FC236}">
                <a16:creationId xmlns:a16="http://schemas.microsoft.com/office/drawing/2014/main" id="{52F07E8B-6DCB-4E8A-B7BF-FC237F1B31F5}"/>
              </a:ext>
            </a:extLst>
          </p:cNvPr>
          <p:cNvSpPr txBox="1"/>
          <p:nvPr/>
        </p:nvSpPr>
        <p:spPr>
          <a:xfrm>
            <a:off x="4600161" y="3346159"/>
            <a:ext cx="2991678" cy="854080"/>
          </a:xfrm>
          <a:prstGeom prst="rect">
            <a:avLst/>
          </a:prstGeom>
          <a:noFill/>
        </p:spPr>
        <p:txBody>
          <a:bodyPr wrap="square" rtlCol="0">
            <a:spAutoFit/>
          </a:bodyPr>
          <a:lstStyle/>
          <a:p>
            <a:pPr algn="ctr"/>
            <a:r>
              <a:rPr lang="en-GB" sz="4950" b="1" dirty="0">
                <a:solidFill>
                  <a:srgbClr val="F53764"/>
                </a:solidFill>
                <a:latin typeface="Century Gothic" panose="020B0502020202020204" pitchFamily="34" charset="0"/>
              </a:rPr>
              <a:t>GO!</a:t>
            </a:r>
          </a:p>
        </p:txBody>
      </p:sp>
    </p:spTree>
    <p:extLst>
      <p:ext uri="{BB962C8B-B14F-4D97-AF65-F5344CB8AC3E}">
        <p14:creationId xmlns:p14="http://schemas.microsoft.com/office/powerpoint/2010/main" val="277276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9F78E-F14C-402F-95FC-D217642D537E}"/>
              </a:ext>
            </a:extLst>
          </p:cNvPr>
          <p:cNvSpPr>
            <a:spLocks noGrp="1"/>
          </p:cNvSpPr>
          <p:nvPr>
            <p:ph type="title"/>
          </p:nvPr>
        </p:nvSpPr>
        <p:spPr>
          <a:xfrm>
            <a:off x="838200" y="574675"/>
            <a:ext cx="9146309" cy="1325563"/>
          </a:xfrm>
        </p:spPr>
        <p:txBody>
          <a:bodyPr/>
          <a:lstStyle/>
          <a:p>
            <a:r>
              <a:rPr lang="en-GB" dirty="0"/>
              <a:t>What is </a:t>
            </a:r>
            <a:r>
              <a:rPr lang="en-GB" u="sng" dirty="0"/>
              <a:t>source analysis</a:t>
            </a:r>
            <a:r>
              <a:rPr lang="en-GB" dirty="0"/>
              <a:t>?</a:t>
            </a:r>
          </a:p>
        </p:txBody>
      </p:sp>
      <p:sp>
        <p:nvSpPr>
          <p:cNvPr id="3" name="Content Placeholder 2">
            <a:extLst>
              <a:ext uri="{FF2B5EF4-FFF2-40B4-BE49-F238E27FC236}">
                <a16:creationId xmlns:a16="http://schemas.microsoft.com/office/drawing/2014/main" id="{7F79E634-A768-4BD7-AF77-61A8E9D328A5}"/>
              </a:ext>
            </a:extLst>
          </p:cNvPr>
          <p:cNvSpPr>
            <a:spLocks noGrp="1"/>
          </p:cNvSpPr>
          <p:nvPr>
            <p:ph idx="1"/>
          </p:nvPr>
        </p:nvSpPr>
        <p:spPr>
          <a:xfrm>
            <a:off x="838200" y="2076226"/>
            <a:ext cx="10515600" cy="4416649"/>
          </a:xfrm>
        </p:spPr>
        <p:txBody>
          <a:bodyPr>
            <a:noAutofit/>
          </a:bodyPr>
          <a:lstStyle/>
          <a:p>
            <a:r>
              <a:rPr lang="en-GB" sz="2200" dirty="0"/>
              <a:t>How you read any written text, the information you gain from it, and your judgement of its value.</a:t>
            </a:r>
          </a:p>
          <a:p>
            <a:r>
              <a:rPr lang="en-GB" sz="2200" dirty="0"/>
              <a:t>The first step is to understand what the text is saying – can you share this in your own words?</a:t>
            </a:r>
          </a:p>
          <a:p>
            <a:r>
              <a:rPr lang="en-GB" sz="2200" dirty="0"/>
              <a:t>Most importantly, analysis means going beyond simply describing what a source says:</a:t>
            </a:r>
          </a:p>
          <a:p>
            <a:pPr lvl="1"/>
            <a:r>
              <a:rPr lang="en-GB" sz="2000" dirty="0"/>
              <a:t>Can explain why the source is </a:t>
            </a:r>
            <a:r>
              <a:rPr lang="en-GB" sz="2000" u="sng" dirty="0"/>
              <a:t>significant</a:t>
            </a:r>
            <a:r>
              <a:rPr lang="en-GB" sz="2000" dirty="0"/>
              <a:t>?</a:t>
            </a:r>
          </a:p>
          <a:p>
            <a:pPr lvl="1"/>
            <a:r>
              <a:rPr lang="en-GB" sz="2000" dirty="0"/>
              <a:t>Can you explain why the source is/is not </a:t>
            </a:r>
            <a:r>
              <a:rPr lang="en-GB" sz="2000" u="sng" dirty="0"/>
              <a:t>reliable</a:t>
            </a:r>
            <a:r>
              <a:rPr lang="en-GB" sz="2000" dirty="0"/>
              <a:t>?</a:t>
            </a:r>
          </a:p>
          <a:p>
            <a:pPr lvl="1"/>
            <a:r>
              <a:rPr lang="en-GB" sz="2000" dirty="0"/>
              <a:t>Can you </a:t>
            </a:r>
            <a:r>
              <a:rPr lang="en-GB" sz="2000" u="sng" dirty="0"/>
              <a:t>compare</a:t>
            </a:r>
            <a:r>
              <a:rPr lang="en-GB" sz="2000" dirty="0"/>
              <a:t> different sources and what they tell us about the topic?</a:t>
            </a:r>
          </a:p>
          <a:p>
            <a:pPr lvl="1"/>
            <a:r>
              <a:rPr lang="en-GB" sz="2000" dirty="0"/>
              <a:t>How does this help you answer the </a:t>
            </a:r>
            <a:r>
              <a:rPr lang="en-GB" sz="2000" u="sng" dirty="0"/>
              <a:t>question</a:t>
            </a:r>
            <a:r>
              <a:rPr lang="en-GB" sz="2000" dirty="0"/>
              <a:t>? Does it support or challenge your argument?</a:t>
            </a:r>
            <a:endParaRPr lang="en-GB" sz="2200" dirty="0"/>
          </a:p>
          <a:p>
            <a:pPr marL="0" indent="0">
              <a:buNone/>
            </a:pPr>
            <a:endParaRPr lang="en-GB" sz="2200" dirty="0"/>
          </a:p>
        </p:txBody>
      </p:sp>
    </p:spTree>
    <p:extLst>
      <p:ext uri="{BB962C8B-B14F-4D97-AF65-F5344CB8AC3E}">
        <p14:creationId xmlns:p14="http://schemas.microsoft.com/office/powerpoint/2010/main" val="796076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9F78E-F14C-402F-95FC-D217642D537E}"/>
              </a:ext>
            </a:extLst>
          </p:cNvPr>
          <p:cNvSpPr>
            <a:spLocks noGrp="1"/>
          </p:cNvSpPr>
          <p:nvPr>
            <p:ph type="title"/>
          </p:nvPr>
        </p:nvSpPr>
        <p:spPr>
          <a:xfrm>
            <a:off x="838200" y="464607"/>
            <a:ext cx="9146309" cy="1325563"/>
          </a:xfrm>
        </p:spPr>
        <p:txBody>
          <a:bodyPr/>
          <a:lstStyle/>
          <a:p>
            <a:r>
              <a:rPr lang="en-GB" dirty="0"/>
              <a:t>Key questions for source analysis</a:t>
            </a:r>
          </a:p>
        </p:txBody>
      </p:sp>
      <p:graphicFrame>
        <p:nvGraphicFramePr>
          <p:cNvPr id="5" name="Diagram 4">
            <a:extLst>
              <a:ext uri="{FF2B5EF4-FFF2-40B4-BE49-F238E27FC236}">
                <a16:creationId xmlns:a16="http://schemas.microsoft.com/office/drawing/2014/main" id="{A0197F91-18B9-4DD9-B4EB-9A88534B3838}"/>
              </a:ext>
            </a:extLst>
          </p:cNvPr>
          <p:cNvGraphicFramePr/>
          <p:nvPr>
            <p:extLst>
              <p:ext uri="{D42A27DB-BD31-4B8C-83A1-F6EECF244321}">
                <p14:modId xmlns:p14="http://schemas.microsoft.com/office/powerpoint/2010/main" val="2083879485"/>
              </p:ext>
            </p:extLst>
          </p:nvPr>
        </p:nvGraphicFramePr>
        <p:xfrm>
          <a:off x="991411" y="719666"/>
          <a:ext cx="10199598"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B225E2D8-DC7B-4985-989C-56E3F934EEB6}"/>
              </a:ext>
            </a:extLst>
          </p:cNvPr>
          <p:cNvSpPr txBox="1"/>
          <p:nvPr/>
        </p:nvSpPr>
        <p:spPr>
          <a:xfrm>
            <a:off x="1151068" y="5893140"/>
            <a:ext cx="2280621" cy="369332"/>
          </a:xfrm>
          <a:prstGeom prst="rect">
            <a:avLst/>
          </a:prstGeom>
          <a:noFill/>
        </p:spPr>
        <p:txBody>
          <a:bodyPr wrap="square" rtlCol="0">
            <a:spAutoFit/>
          </a:bodyPr>
          <a:lstStyle/>
          <a:p>
            <a:r>
              <a:rPr lang="en-US" dirty="0">
                <a:latin typeface="Century Gothic" panose="020B0502020202020204" pitchFamily="34" charset="0"/>
              </a:rPr>
              <a:t>This is description</a:t>
            </a:r>
            <a:endParaRPr lang="en-GB" dirty="0">
              <a:latin typeface="Century Gothic" panose="020B0502020202020204" pitchFamily="34" charset="0"/>
            </a:endParaRPr>
          </a:p>
        </p:txBody>
      </p:sp>
      <p:sp>
        <p:nvSpPr>
          <p:cNvPr id="4" name="TextBox 3">
            <a:extLst>
              <a:ext uri="{FF2B5EF4-FFF2-40B4-BE49-F238E27FC236}">
                <a16:creationId xmlns:a16="http://schemas.microsoft.com/office/drawing/2014/main" id="{4AE36E55-1899-40AC-BB49-B404996AE115}"/>
              </a:ext>
            </a:extLst>
          </p:cNvPr>
          <p:cNvSpPr txBox="1"/>
          <p:nvPr/>
        </p:nvSpPr>
        <p:spPr>
          <a:xfrm>
            <a:off x="6479692" y="5893559"/>
            <a:ext cx="1706877" cy="369332"/>
          </a:xfrm>
          <a:prstGeom prst="rect">
            <a:avLst/>
          </a:prstGeom>
          <a:noFill/>
        </p:spPr>
        <p:txBody>
          <a:bodyPr wrap="square" rtlCol="0">
            <a:spAutoFit/>
          </a:bodyPr>
          <a:lstStyle/>
          <a:p>
            <a:r>
              <a:rPr lang="en-US" dirty="0">
                <a:latin typeface="Century Gothic" panose="020B0502020202020204" pitchFamily="34" charset="0"/>
              </a:rPr>
              <a:t>This is analysis</a:t>
            </a:r>
            <a:endParaRPr lang="en-GB" dirty="0">
              <a:latin typeface="Century Gothic" panose="020B0502020202020204" pitchFamily="34" charset="0"/>
            </a:endParaRPr>
          </a:p>
        </p:txBody>
      </p:sp>
      <p:sp>
        <p:nvSpPr>
          <p:cNvPr id="9" name="Arrow: Right 8">
            <a:extLst>
              <a:ext uri="{FF2B5EF4-FFF2-40B4-BE49-F238E27FC236}">
                <a16:creationId xmlns:a16="http://schemas.microsoft.com/office/drawing/2014/main" id="{E1EC1659-F639-4F80-9DD7-EA729CFDCBA9}"/>
              </a:ext>
            </a:extLst>
          </p:cNvPr>
          <p:cNvSpPr/>
          <p:nvPr/>
        </p:nvSpPr>
        <p:spPr>
          <a:xfrm rot="16200000">
            <a:off x="1793066" y="5089593"/>
            <a:ext cx="996625" cy="3693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6" name="Arrow: Right 15">
            <a:extLst>
              <a:ext uri="{FF2B5EF4-FFF2-40B4-BE49-F238E27FC236}">
                <a16:creationId xmlns:a16="http://schemas.microsoft.com/office/drawing/2014/main" id="{83C3FEAB-FB6A-44AA-960D-E4D37CEFA43C}"/>
              </a:ext>
            </a:extLst>
          </p:cNvPr>
          <p:cNvSpPr/>
          <p:nvPr/>
        </p:nvSpPr>
        <p:spPr>
          <a:xfrm rot="13708852">
            <a:off x="5268831" y="5104409"/>
            <a:ext cx="1458960" cy="3693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8" name="Arrow: Right 17">
            <a:extLst>
              <a:ext uri="{FF2B5EF4-FFF2-40B4-BE49-F238E27FC236}">
                <a16:creationId xmlns:a16="http://schemas.microsoft.com/office/drawing/2014/main" id="{FCAC1262-EFDF-4AA4-A215-9EE36F9D3B67}"/>
              </a:ext>
            </a:extLst>
          </p:cNvPr>
          <p:cNvSpPr/>
          <p:nvPr/>
        </p:nvSpPr>
        <p:spPr>
          <a:xfrm rot="16200000">
            <a:off x="6917797" y="5066487"/>
            <a:ext cx="996625" cy="3693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0" name="Arrow: Right 19">
            <a:extLst>
              <a:ext uri="{FF2B5EF4-FFF2-40B4-BE49-F238E27FC236}">
                <a16:creationId xmlns:a16="http://schemas.microsoft.com/office/drawing/2014/main" id="{62B95D4C-D0AD-44B5-87A5-BFDBCFCF68A1}"/>
              </a:ext>
            </a:extLst>
          </p:cNvPr>
          <p:cNvSpPr/>
          <p:nvPr/>
        </p:nvSpPr>
        <p:spPr>
          <a:xfrm rot="18574687">
            <a:off x="7893129" y="5104409"/>
            <a:ext cx="1458960" cy="3693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65919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9" grpId="0" animBg="1"/>
      <p:bldP spid="16" grpId="0" animBg="1"/>
      <p:bldP spid="18"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9D0AE-7B10-43A0-9F2B-5B504C005F2F}"/>
              </a:ext>
            </a:extLst>
          </p:cNvPr>
          <p:cNvSpPr>
            <a:spLocks noGrp="1"/>
          </p:cNvSpPr>
          <p:nvPr>
            <p:ph type="title"/>
          </p:nvPr>
        </p:nvSpPr>
        <p:spPr/>
        <p:txBody>
          <a:bodyPr/>
          <a:lstStyle/>
          <a:p>
            <a:r>
              <a:rPr lang="en-GB" b="1" dirty="0"/>
              <a:t>Tutors to Edit: </a:t>
            </a:r>
            <a:r>
              <a:rPr lang="en-GB" dirty="0"/>
              <a:t>Source analysis in action</a:t>
            </a:r>
          </a:p>
        </p:txBody>
      </p:sp>
      <p:sp>
        <p:nvSpPr>
          <p:cNvPr id="3" name="Content Placeholder 2">
            <a:extLst>
              <a:ext uri="{FF2B5EF4-FFF2-40B4-BE49-F238E27FC236}">
                <a16:creationId xmlns:a16="http://schemas.microsoft.com/office/drawing/2014/main" id="{A28C5448-7CE6-412E-8F8B-EF3209D4F85E}"/>
              </a:ext>
            </a:extLst>
          </p:cNvPr>
          <p:cNvSpPr>
            <a:spLocks noGrp="1"/>
          </p:cNvSpPr>
          <p:nvPr>
            <p:ph idx="1"/>
          </p:nvPr>
        </p:nvSpPr>
        <p:spPr/>
        <p:txBody>
          <a:bodyPr>
            <a:normAutofit fontScale="85000" lnSpcReduction="20000"/>
          </a:bodyPr>
          <a:lstStyle/>
          <a:p>
            <a:r>
              <a:rPr lang="en-GB" dirty="0">
                <a:highlight>
                  <a:srgbClr val="FFFF00"/>
                </a:highlight>
              </a:rPr>
              <a:t>We recommend some of the following activities:</a:t>
            </a:r>
          </a:p>
          <a:p>
            <a:r>
              <a:rPr lang="en-GB" dirty="0">
                <a:highlight>
                  <a:srgbClr val="FFFF00"/>
                </a:highlight>
              </a:rPr>
              <a:t>Give pupils a short extract of a relevant text and work through the questions on the previous slide, modelling your analysis as a ‘think aloud’. Make sure everyone can see the text either individually or on screen/board. (lower challenge)</a:t>
            </a:r>
          </a:p>
          <a:p>
            <a:r>
              <a:rPr lang="en-GB" dirty="0">
                <a:highlight>
                  <a:srgbClr val="FFFF00"/>
                </a:highlight>
              </a:rPr>
              <a:t>Set different texts for pupils to analyse in pairs. Encourage them to highlight key words, annotate with questions, key interpretations etc. Ask each pair to report back on their source and key points from their analysis. (higher challenge)</a:t>
            </a:r>
          </a:p>
          <a:p>
            <a:r>
              <a:rPr lang="en-GB" dirty="0">
                <a:highlight>
                  <a:srgbClr val="FFFF00"/>
                </a:highlight>
              </a:rPr>
              <a:t>Pose a question that relates to a specific text and ask pupils to use the text to write a short answer. E.g. What does [source x] tell us about [subject y]? (highest challenge)</a:t>
            </a:r>
          </a:p>
          <a:p>
            <a:r>
              <a:rPr lang="en-GB" dirty="0">
                <a:highlight>
                  <a:srgbClr val="FFFF00"/>
                </a:highlight>
              </a:rPr>
              <a:t>The worksheet summarises key information about this skill to support any task or activity you create</a:t>
            </a:r>
          </a:p>
          <a:p>
            <a:endParaRPr lang="en-GB" dirty="0"/>
          </a:p>
        </p:txBody>
      </p:sp>
    </p:spTree>
    <p:extLst>
      <p:ext uri="{BB962C8B-B14F-4D97-AF65-F5344CB8AC3E}">
        <p14:creationId xmlns:p14="http://schemas.microsoft.com/office/powerpoint/2010/main" val="2460982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4886068"/>
      </p:ext>
    </p:extLst>
  </p:cSld>
  <p:clrMapOvr>
    <a:masterClrMapping/>
  </p:clrMapOvr>
</p:sld>
</file>

<file path=ppt/theme/theme1.xml><?xml version="1.0" encoding="utf-8"?>
<a:theme xmlns:a="http://schemas.openxmlformats.org/drawingml/2006/main" name="Office Theme">
  <a:themeElements>
    <a:clrScheme name="The Brilliant Club 2">
      <a:dk1>
        <a:sysClr val="windowText" lastClr="000000"/>
      </a:dk1>
      <a:lt1>
        <a:sysClr val="window" lastClr="FFFFFF"/>
      </a:lt1>
      <a:dk2>
        <a:srgbClr val="44546A"/>
      </a:dk2>
      <a:lt2>
        <a:srgbClr val="E7E6E6"/>
      </a:lt2>
      <a:accent1>
        <a:srgbClr val="463278"/>
      </a:accent1>
      <a:accent2>
        <a:srgbClr val="F53764"/>
      </a:accent2>
      <a:accent3>
        <a:srgbClr val="32B996"/>
      </a:accent3>
      <a:accent4>
        <a:srgbClr val="FFF069"/>
      </a:accent4>
      <a:accent5>
        <a:srgbClr val="418CDC"/>
      </a:accent5>
      <a:accent6>
        <a:srgbClr val="FFB95A"/>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SP ppt vF (1)" id="{9FB7AA65-1E63-42B7-9257-CECA1F88DF74}" vid="{9B2AA405-5A84-4C23-B2A8-2889D1B7937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Notes0 xmlns="cfe2d742-c946-47a1-8be0-f95b0ca4b8e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C5E6DC7EEBC624EA95CF7D0F2FD65F1" ma:contentTypeVersion="15" ma:contentTypeDescription="Create a new document." ma:contentTypeScope="" ma:versionID="4bc847351197877f5e7a864090cd843a">
  <xsd:schema xmlns:xsd="http://www.w3.org/2001/XMLSchema" xmlns:xs="http://www.w3.org/2001/XMLSchema" xmlns:p="http://schemas.microsoft.com/office/2006/metadata/properties" xmlns:ns2="0a78171b-79ba-49c9-a65d-fc675f22b952" xmlns:ns3="cfe2d742-c946-47a1-8be0-f95b0ca4b8ea" targetNamespace="http://schemas.microsoft.com/office/2006/metadata/properties" ma:root="true" ma:fieldsID="3d33d4c32dcafe52c7e61559eb58defc" ns2:_="" ns3:_="">
    <xsd:import namespace="0a78171b-79ba-49c9-a65d-fc675f22b952"/>
    <xsd:import namespace="cfe2d742-c946-47a1-8be0-f95b0ca4b8ea"/>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Notes0"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78171b-79ba-49c9-a65d-fc675f22b95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fe2d742-c946-47a1-8be0-f95b0ca4b8ea"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Notes0" ma:index="18" nillable="true" ma:displayName="Notes" ma:description="Word and PDF versions please" ma:format="Dropdown" ma:internalName="Notes0">
      <xsd:simpleType>
        <xsd:restriction base="dms:Text">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E364D27-52EA-4098-8FA6-D8966BF8DF09}">
  <ds:schemaRefs>
    <ds:schemaRef ds:uri="http://schemas.microsoft.com/sharepoint/v3/contenttype/forms"/>
  </ds:schemaRefs>
</ds:datastoreItem>
</file>

<file path=customXml/itemProps2.xml><?xml version="1.0" encoding="utf-8"?>
<ds:datastoreItem xmlns:ds="http://schemas.openxmlformats.org/officeDocument/2006/customXml" ds:itemID="{408E231C-7DB8-4144-8EA9-A110B1DBD10A}">
  <ds:schemaRefs>
    <ds:schemaRef ds:uri="http://purl.org/dc/terms/"/>
    <ds:schemaRef ds:uri="http://purl.org/dc/dcmitype/"/>
    <ds:schemaRef ds:uri="http://schemas.microsoft.com/office/2006/documentManagement/types"/>
    <ds:schemaRef ds:uri="bde5bf4c-0265-428d-9ecc-96d53041770c"/>
    <ds:schemaRef ds:uri="http://purl.org/dc/elements/1.1/"/>
    <ds:schemaRef ds:uri="http://www.w3.org/XML/1998/namespace"/>
    <ds:schemaRef ds:uri="http://schemas.microsoft.com/office/2006/metadata/properties"/>
    <ds:schemaRef ds:uri="http://schemas.microsoft.com/office/infopath/2007/PartnerControls"/>
    <ds:schemaRef ds:uri="http://schemas.openxmlformats.org/package/2006/metadata/core-properties"/>
    <ds:schemaRef ds:uri="df3fe01b-edae-45d6-8912-1f7185d01246"/>
  </ds:schemaRefs>
</ds:datastoreItem>
</file>

<file path=customXml/itemProps3.xml><?xml version="1.0" encoding="utf-8"?>
<ds:datastoreItem xmlns:ds="http://schemas.openxmlformats.org/officeDocument/2006/customXml" ds:itemID="{45FBD1FC-D54F-4132-8A4C-2D5192016B83}"/>
</file>

<file path=docProps/app.xml><?xml version="1.0" encoding="utf-8"?>
<Properties xmlns="http://schemas.openxmlformats.org/officeDocument/2006/extended-properties" xmlns:vt="http://schemas.openxmlformats.org/officeDocument/2006/docPropsVTypes">
  <Template>TSP ppt vF</Template>
  <TotalTime>994</TotalTime>
  <Words>1095</Words>
  <Application>Microsoft Office PowerPoint</Application>
  <PresentationFormat>Widescreen</PresentationFormat>
  <Paragraphs>59</Paragraphs>
  <Slides>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Century Gothic</vt:lpstr>
      <vt:lpstr>Office Theme</vt:lpstr>
      <vt:lpstr>Source Analysis</vt:lpstr>
      <vt:lpstr>PowerPoint Presentation</vt:lpstr>
      <vt:lpstr>What is source analysis?</vt:lpstr>
      <vt:lpstr>Key questions for source analysis</vt:lpstr>
      <vt:lpstr>Tutors to Edit: Source analysis in action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“research ready”</dc:title>
  <dc:creator>Lauren Mottle</dc:creator>
  <cp:lastModifiedBy>Lauren Mottle</cp:lastModifiedBy>
  <cp:revision>4</cp:revision>
  <dcterms:created xsi:type="dcterms:W3CDTF">2020-06-09T08:30:26Z</dcterms:created>
  <dcterms:modified xsi:type="dcterms:W3CDTF">2020-07-28T08:42:20Z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0x0101006C5E6DC7EEBC624EA95CF7D0F2FD65F1</vt:lpwstr>
  </property>
</Properties>
</file>