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9" r:id="rId6"/>
    <p:sldId id="262" r:id="rId7"/>
    <p:sldId id="263" r:id="rId8"/>
    <p:sldId id="270"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3764"/>
    <a:srgbClr val="CFCDD6"/>
    <a:srgbClr val="4472C4"/>
    <a:srgbClr val="463278"/>
    <a:srgbClr val="32B9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455" autoAdjust="0"/>
  </p:normalViewPr>
  <p:slideViewPr>
    <p:cSldViewPr snapToGrid="0">
      <p:cViewPr varScale="1">
        <p:scale>
          <a:sx n="55" d="100"/>
          <a:sy n="55" d="100"/>
        </p:scale>
        <p:origin x="10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Mottle" userId="1db526b1-7364-4d1c-afcd-d0ac1c3702c9" providerId="ADAL" clId="{131D2878-8CE7-49D9-8550-50EA1577B865}"/>
    <pc:docChg chg="undo redo custSel modSld">
      <pc:chgData name="Lauren Mottle" userId="1db526b1-7364-4d1c-afcd-d0ac1c3702c9" providerId="ADAL" clId="{131D2878-8CE7-49D9-8550-50EA1577B865}" dt="2020-07-01T07:34:18.602" v="322"/>
      <pc:docMkLst>
        <pc:docMk/>
      </pc:docMkLst>
      <pc:sldChg chg="modSp mod">
        <pc:chgData name="Lauren Mottle" userId="1db526b1-7364-4d1c-afcd-d0ac1c3702c9" providerId="ADAL" clId="{131D2878-8CE7-49D9-8550-50EA1577B865}" dt="2020-07-01T07:32:11.851" v="151" actId="20577"/>
        <pc:sldMkLst>
          <pc:docMk/>
          <pc:sldMk cId="277276775" sldId="259"/>
        </pc:sldMkLst>
        <pc:spChg chg="mod">
          <ac:chgData name="Lauren Mottle" userId="1db526b1-7364-4d1c-afcd-d0ac1c3702c9" providerId="ADAL" clId="{131D2878-8CE7-49D9-8550-50EA1577B865}" dt="2020-07-01T07:32:11.851" v="151" actId="20577"/>
          <ac:spMkLst>
            <pc:docMk/>
            <pc:sldMk cId="277276775" sldId="259"/>
            <ac:spMk id="13" creationId="{AA4D1330-1FD2-46B1-98E3-AB7274C84DCC}"/>
          </ac:spMkLst>
        </pc:spChg>
      </pc:sldChg>
      <pc:sldChg chg="modSp mod modNotesTx">
        <pc:chgData name="Lauren Mottle" userId="1db526b1-7364-4d1c-afcd-d0ac1c3702c9" providerId="ADAL" clId="{131D2878-8CE7-49D9-8550-50EA1577B865}" dt="2020-07-01T07:34:18.602" v="322"/>
        <pc:sldMkLst>
          <pc:docMk/>
          <pc:sldMk cId="796076023" sldId="262"/>
        </pc:sldMkLst>
        <pc:spChg chg="mod">
          <ac:chgData name="Lauren Mottle" userId="1db526b1-7364-4d1c-afcd-d0ac1c3702c9" providerId="ADAL" clId="{131D2878-8CE7-49D9-8550-50EA1577B865}" dt="2020-07-01T07:32:53.827" v="258" actId="20577"/>
          <ac:spMkLst>
            <pc:docMk/>
            <pc:sldMk cId="796076023" sldId="262"/>
            <ac:spMk id="8" creationId="{3605A527-6C05-4CC1-9690-316E25616EDB}"/>
          </ac:spMkLst>
        </pc:spChg>
      </pc:sldChg>
      <pc:sldChg chg="modSp mod modNotesTx">
        <pc:chgData name="Lauren Mottle" userId="1db526b1-7364-4d1c-afcd-d0ac1c3702c9" providerId="ADAL" clId="{131D2878-8CE7-49D9-8550-50EA1577B865}" dt="2020-06-30T14:10:58.470" v="83" actId="5793"/>
        <pc:sldMkLst>
          <pc:docMk/>
          <pc:sldMk cId="2460982117" sldId="270"/>
        </pc:sldMkLst>
        <pc:spChg chg="mod">
          <ac:chgData name="Lauren Mottle" userId="1db526b1-7364-4d1c-afcd-d0ac1c3702c9" providerId="ADAL" clId="{131D2878-8CE7-49D9-8550-50EA1577B865}" dt="2020-06-30T14:10:27.215" v="4" actId="13926"/>
          <ac:spMkLst>
            <pc:docMk/>
            <pc:sldMk cId="2460982117" sldId="270"/>
            <ac:spMk id="3" creationId="{A28C5448-7CE6-412E-8F8B-EF3209D4F8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218D6-ECC9-4848-9FF8-EAC4FE1295E0}" type="datetimeFigureOut">
              <a:rPr lang="en-GB" smtClean="0"/>
              <a:t>01/07/2020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D219D2-F1EA-417C-954C-4F5CA7E72037}" type="slidenum">
              <a:rPr lang="en-GB" smtClean="0"/>
              <a:t>‹#›</a:t>
            </a:fld>
            <a:endParaRPr lang="en-GB" dirty="0"/>
          </a:p>
        </p:txBody>
      </p:sp>
    </p:spTree>
    <p:extLst>
      <p:ext uri="{BB962C8B-B14F-4D97-AF65-F5344CB8AC3E}">
        <p14:creationId xmlns:p14="http://schemas.microsoft.com/office/powerpoint/2010/main" val="208118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optional starter activity to get pupils to think about all the different types of sources out there. You can also adapt this to your specific topic.  For example – if you wanted to find information on [historical event] or [scientific phenomenon], </a:t>
            </a:r>
            <a:r>
              <a:rPr lang="en-GB" dirty="0" err="1"/>
              <a:t>mindmap</a:t>
            </a:r>
            <a:r>
              <a:rPr lang="en-GB" dirty="0"/>
              <a:t> as many sources of information as possible in 60 seconds. If you have time, you can ask pupils to share their ideas.</a:t>
            </a:r>
          </a:p>
        </p:txBody>
      </p:sp>
      <p:sp>
        <p:nvSpPr>
          <p:cNvPr id="4" name="Slide Number Placeholder 3"/>
          <p:cNvSpPr>
            <a:spLocks noGrp="1"/>
          </p:cNvSpPr>
          <p:nvPr>
            <p:ph type="sldNum" sz="quarter" idx="5"/>
          </p:nvPr>
        </p:nvSpPr>
        <p:spPr/>
        <p:txBody>
          <a:bodyPr/>
          <a:lstStyle/>
          <a:p>
            <a:fld id="{55D219D2-F1EA-417C-954C-4F5CA7E72037}" type="slidenum">
              <a:rPr lang="en-GB" smtClean="0"/>
              <a:t>2</a:t>
            </a:fld>
            <a:endParaRPr lang="en-GB"/>
          </a:p>
        </p:txBody>
      </p:sp>
    </p:spTree>
    <p:extLst>
      <p:ext uri="{BB962C8B-B14F-4D97-AF65-F5344CB8AC3E}">
        <p14:creationId xmlns:p14="http://schemas.microsoft.com/office/powerpoint/2010/main" val="256912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need to </a:t>
            </a:r>
            <a:r>
              <a:rPr lang="en-US" b="1" dirty="0"/>
              <a:t>define referencing</a:t>
            </a:r>
            <a:r>
              <a:rPr lang="en-US" b="0" dirty="0"/>
              <a:t> for pupils – the handbook explains referencing as follows:</a:t>
            </a:r>
          </a:p>
          <a:p>
            <a:endParaRPr lang="en-US" b="0" dirty="0"/>
          </a:p>
          <a:p>
            <a:pPr algn="just">
              <a:lnSpc>
                <a:spcPct val="115000"/>
              </a:lnSpc>
              <a:spcAft>
                <a:spcPts val="0"/>
              </a:spcAft>
            </a:pPr>
            <a:r>
              <a:rPr lang="en-GB" sz="1800" b="1" dirty="0">
                <a:solidFill>
                  <a:srgbClr val="1A1918"/>
                </a:solidFill>
                <a:effectLst/>
                <a:latin typeface="Century Gothic" panose="020B0502020202020204" pitchFamily="34" charset="0"/>
                <a:ea typeface="Calibri" panose="020F0502020204030204" pitchFamily="34" charset="0"/>
                <a:cs typeface="Times New Roman" panose="02020603050405020304" pitchFamily="18" charset="0"/>
              </a:rPr>
              <a:t>What is a reference?</a:t>
            </a:r>
          </a:p>
          <a:p>
            <a:pPr algn="just">
              <a:spcAft>
                <a:spcPts val="0"/>
              </a:spcAft>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 reference is just a note in your assignment which says if you have referred to or been influenced by another source such as book, website or article. For example, if you use the internet to research a particular subject, and you want to include a specific piece of information from this website, you will need to reference it.</a:t>
            </a:r>
          </a:p>
          <a:p>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3</a:t>
            </a:fld>
            <a:endParaRPr lang="en-GB" dirty="0"/>
          </a:p>
        </p:txBody>
      </p:sp>
    </p:spTree>
    <p:extLst>
      <p:ext uri="{BB962C8B-B14F-4D97-AF65-F5344CB8AC3E}">
        <p14:creationId xmlns:p14="http://schemas.microsoft.com/office/powerpoint/2010/main" val="2100655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Tutors – see </a:t>
            </a:r>
            <a:r>
              <a:rPr lang="en-GB" b="1" dirty="0"/>
              <a:t>Appendix #</a:t>
            </a:r>
            <a:r>
              <a:rPr lang="en-GB" dirty="0"/>
              <a:t> in the handbook to support introducing this to pupils</a:t>
            </a:r>
          </a:p>
        </p:txBody>
      </p:sp>
      <p:sp>
        <p:nvSpPr>
          <p:cNvPr id="4" name="Slide Number Placeholder 3"/>
          <p:cNvSpPr>
            <a:spLocks noGrp="1"/>
          </p:cNvSpPr>
          <p:nvPr>
            <p:ph type="sldNum" sz="quarter" idx="5"/>
          </p:nvPr>
        </p:nvSpPr>
        <p:spPr/>
        <p:txBody>
          <a:bodyPr/>
          <a:lstStyle/>
          <a:p>
            <a:fld id="{55D219D2-F1EA-417C-954C-4F5CA7E72037}" type="slidenum">
              <a:rPr lang="en-GB" smtClean="0"/>
              <a:t>4</a:t>
            </a:fld>
            <a:endParaRPr lang="en-GB" dirty="0"/>
          </a:p>
        </p:txBody>
      </p:sp>
    </p:spTree>
    <p:extLst>
      <p:ext uri="{BB962C8B-B14F-4D97-AF65-F5344CB8AC3E}">
        <p14:creationId xmlns:p14="http://schemas.microsoft.com/office/powerpoint/2010/main" val="1413710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Tutor Edits this slide</a:t>
            </a:r>
          </a:p>
          <a:p>
            <a:endParaRPr lang="en-GB" dirty="0"/>
          </a:p>
          <a:p>
            <a:r>
              <a:rPr lang="en-GB" sz="1800" dirty="0">
                <a:effectLst/>
                <a:latin typeface="Calibri" panose="020F0502020204030204" pitchFamily="34" charset="0"/>
                <a:ea typeface="Calibri" panose="020F0502020204030204" pitchFamily="34" charset="0"/>
              </a:rPr>
              <a:t>If you choose the second option, it might be worth including an example of paraphrasing and a direct quotation in your pre-prepared paragraph to ensure pupils have the opportunity to recognise that both need a reference</a:t>
            </a:r>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5</a:t>
            </a:fld>
            <a:endParaRPr lang="en-GB" dirty="0"/>
          </a:p>
        </p:txBody>
      </p:sp>
    </p:spTree>
    <p:extLst>
      <p:ext uri="{BB962C8B-B14F-4D97-AF65-F5344CB8AC3E}">
        <p14:creationId xmlns:p14="http://schemas.microsoft.com/office/powerpoint/2010/main" val="2549212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7BB400-74B6-4FF3-BEBC-7E4663413B6C}" type="datetimeFigureOut">
              <a:rPr lang="en-GB" smtClean="0"/>
              <a:pPr/>
              <a:t>01/07/2020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476B1-9CC9-4E98-A3F8-956974313F41}" type="slidenum">
              <a:rPr lang="en-GB" smtClean="0"/>
              <a:pPr/>
              <a:t>‹#›</a:t>
            </a:fld>
            <a:endParaRPr lang="en-GB" dirty="0"/>
          </a:p>
        </p:txBody>
      </p:sp>
    </p:spTree>
    <p:extLst>
      <p:ext uri="{BB962C8B-B14F-4D97-AF65-F5344CB8AC3E}">
        <p14:creationId xmlns:p14="http://schemas.microsoft.com/office/powerpoint/2010/main" val="293976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1939-5299-4B8D-AE14-5935B70A172D}"/>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4B808C-D49C-4939-ABEB-91114ACECA1A}"/>
              </a:ext>
            </a:extLst>
          </p:cNvPr>
          <p:cNvSpPr>
            <a:spLocks noGrp="1"/>
          </p:cNvSpPr>
          <p:nvPr>
            <p:ph idx="1"/>
          </p:nvPr>
        </p:nvSpPr>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7428350-185B-461E-BD92-3C3358B0409D}"/>
              </a:ext>
            </a:extLst>
          </p:cNvPr>
          <p:cNvSpPr>
            <a:spLocks noGrp="1"/>
          </p:cNvSpPr>
          <p:nvPr>
            <p:ph type="dt" sz="half" idx="10"/>
          </p:nvPr>
        </p:nvSpPr>
        <p:spPr/>
        <p:txBody>
          <a:bodyPr/>
          <a:lstStyle/>
          <a:p>
            <a:fld id="{727BB400-74B6-4FF3-BEBC-7E4663413B6C}" type="datetimeFigureOut">
              <a:rPr lang="en-GB" smtClean="0"/>
              <a:t>01/07/2020</a:t>
            </a:fld>
            <a:endParaRPr lang="en-GB" dirty="0"/>
          </a:p>
        </p:txBody>
      </p:sp>
      <p:sp>
        <p:nvSpPr>
          <p:cNvPr id="5" name="Footer Placeholder 4">
            <a:extLst>
              <a:ext uri="{FF2B5EF4-FFF2-40B4-BE49-F238E27FC236}">
                <a16:creationId xmlns:a16="http://schemas.microsoft.com/office/drawing/2014/main" id="{93FA5EA1-3311-4DD0-8A1D-72482599D50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F88D39-CC37-495B-8109-511593DDDC15}"/>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7" name="Picture 6">
            <a:extLst>
              <a:ext uri="{FF2B5EF4-FFF2-40B4-BE49-F238E27FC236}">
                <a16:creationId xmlns:a16="http://schemas.microsoft.com/office/drawing/2014/main" id="{57A8476B-DCC2-4A00-8D89-154D2E6110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177505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5376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normAutofit/>
          </a:bodyPr>
          <a:lstStyle>
            <a:lvl1pPr algn="ctr">
              <a:defRPr sz="4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01/07/2020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18369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32B99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01/07/2020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51967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46327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01/07/2020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23229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99A57-F0FE-4C79-B8A8-4EEC98BDB8EC}"/>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1E0697-23D9-4DB8-8B61-C6FEC3F7312D}"/>
              </a:ext>
            </a:extLst>
          </p:cNvPr>
          <p:cNvSpPr>
            <a:spLocks noGrp="1"/>
          </p:cNvSpPr>
          <p:nvPr>
            <p:ph sz="half" idx="1"/>
          </p:nvPr>
        </p:nvSpPr>
        <p:spPr>
          <a:xfrm>
            <a:off x="838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C03BFF03-8479-444D-A076-1E05278432E8}"/>
              </a:ext>
            </a:extLst>
          </p:cNvPr>
          <p:cNvSpPr>
            <a:spLocks noGrp="1"/>
          </p:cNvSpPr>
          <p:nvPr>
            <p:ph sz="half" idx="2"/>
          </p:nvPr>
        </p:nvSpPr>
        <p:spPr>
          <a:xfrm>
            <a:off x="6172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D606F10B-FE88-40F0-B94E-837F352AFFA0}"/>
              </a:ext>
            </a:extLst>
          </p:cNvPr>
          <p:cNvSpPr>
            <a:spLocks noGrp="1"/>
          </p:cNvSpPr>
          <p:nvPr>
            <p:ph type="dt" sz="half" idx="10"/>
          </p:nvPr>
        </p:nvSpPr>
        <p:spPr/>
        <p:txBody>
          <a:bodyPr/>
          <a:lstStyle/>
          <a:p>
            <a:fld id="{727BB400-74B6-4FF3-BEBC-7E4663413B6C}" type="datetimeFigureOut">
              <a:rPr lang="en-GB" smtClean="0"/>
              <a:t>01/07/2020</a:t>
            </a:fld>
            <a:endParaRPr lang="en-GB" dirty="0"/>
          </a:p>
        </p:txBody>
      </p:sp>
      <p:sp>
        <p:nvSpPr>
          <p:cNvPr id="6" name="Footer Placeholder 5">
            <a:extLst>
              <a:ext uri="{FF2B5EF4-FFF2-40B4-BE49-F238E27FC236}">
                <a16:creationId xmlns:a16="http://schemas.microsoft.com/office/drawing/2014/main" id="{482BD8C2-07C4-43A0-88E7-32542B9D9D6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3C34565-4AAB-4E63-9F80-B76B393C61F1}"/>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8" name="Picture 7">
            <a:extLst>
              <a:ext uri="{FF2B5EF4-FFF2-40B4-BE49-F238E27FC236}">
                <a16:creationId xmlns:a16="http://schemas.microsoft.com/office/drawing/2014/main" id="{BBAD35C6-35DD-4629-BB74-C4C49E9D10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329039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A6B7E-FA6F-4C78-A54C-4BF931BFE2DB}"/>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931827-2940-4DD4-A49B-785D6D966C13}"/>
              </a:ext>
            </a:extLst>
          </p:cNvPr>
          <p:cNvSpPr>
            <a:spLocks noGrp="1"/>
          </p:cNvSpPr>
          <p:nvPr>
            <p:ph type="dt" sz="half" idx="10"/>
          </p:nvPr>
        </p:nvSpPr>
        <p:spPr/>
        <p:txBody>
          <a:bodyPr/>
          <a:lstStyle/>
          <a:p>
            <a:fld id="{727BB400-74B6-4FF3-BEBC-7E4663413B6C}" type="datetimeFigureOut">
              <a:rPr lang="en-GB" smtClean="0"/>
              <a:t>01/07/2020</a:t>
            </a:fld>
            <a:endParaRPr lang="en-GB" dirty="0"/>
          </a:p>
        </p:txBody>
      </p:sp>
      <p:sp>
        <p:nvSpPr>
          <p:cNvPr id="4" name="Footer Placeholder 3">
            <a:extLst>
              <a:ext uri="{FF2B5EF4-FFF2-40B4-BE49-F238E27FC236}">
                <a16:creationId xmlns:a16="http://schemas.microsoft.com/office/drawing/2014/main" id="{DB2DE50B-BC2F-44ED-8175-541B9D7C2A3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228C46E-0697-4DD5-97E4-DA9C7B14B6D6}"/>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6" name="Picture 5">
            <a:extLst>
              <a:ext uri="{FF2B5EF4-FFF2-40B4-BE49-F238E27FC236}">
                <a16:creationId xmlns:a16="http://schemas.microsoft.com/office/drawing/2014/main" id="{DBE2E8EE-35F5-4B2E-97F1-A6B6C179CC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9784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bg>
      <p:bgPr>
        <a:solidFill>
          <a:srgbClr val="F53764"/>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721331-1FD3-45B7-AA9A-FDB82F3C002A}"/>
              </a:ext>
            </a:extLst>
          </p:cNvPr>
          <p:cNvGrpSpPr/>
          <p:nvPr userDrawn="1"/>
        </p:nvGrpSpPr>
        <p:grpSpPr>
          <a:xfrm>
            <a:off x="4158665" y="1629000"/>
            <a:ext cx="3874669" cy="4749934"/>
            <a:chOff x="4158665" y="1629000"/>
            <a:chExt cx="3874669" cy="4749934"/>
          </a:xfrm>
        </p:grpSpPr>
        <p:sp>
          <p:nvSpPr>
            <p:cNvPr id="7" name="TextBox 6">
              <a:extLst>
                <a:ext uri="{FF2B5EF4-FFF2-40B4-BE49-F238E27FC236}">
                  <a16:creationId xmlns:a16="http://schemas.microsoft.com/office/drawing/2014/main" id="{57D03987-E051-45AE-A257-2FEDA168C9F0}"/>
                </a:ext>
              </a:extLst>
            </p:cNvPr>
            <p:cNvSpPr txBox="1"/>
            <p:nvPr userDrawn="1"/>
          </p:nvSpPr>
          <p:spPr>
            <a:xfrm>
              <a:off x="4158665" y="5794159"/>
              <a:ext cx="38746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thebrilliantclub.org</a:t>
              </a:r>
            </a:p>
          </p:txBody>
        </p:sp>
        <p:pic>
          <p:nvPicPr>
            <p:cNvPr id="8" name="Picture 7">
              <a:extLst>
                <a:ext uri="{FF2B5EF4-FFF2-40B4-BE49-F238E27FC236}">
                  <a16:creationId xmlns:a16="http://schemas.microsoft.com/office/drawing/2014/main" id="{B48F8DC0-969E-4F7F-987B-C002CB12F4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6000" y="1629000"/>
              <a:ext cx="3600000" cy="3600000"/>
            </a:xfrm>
            <a:prstGeom prst="rect">
              <a:avLst/>
            </a:prstGeom>
          </p:spPr>
        </p:pic>
      </p:grpSp>
    </p:spTree>
    <p:extLst>
      <p:ext uri="{BB962C8B-B14F-4D97-AF65-F5344CB8AC3E}">
        <p14:creationId xmlns:p14="http://schemas.microsoft.com/office/powerpoint/2010/main" val="215250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25636-9DA3-4034-8BF2-20971927DBB6}"/>
              </a:ext>
            </a:extLst>
          </p:cNvPr>
          <p:cNvSpPr>
            <a:spLocks noGrp="1"/>
          </p:cNvSpPr>
          <p:nvPr>
            <p:ph type="title"/>
          </p:nvPr>
        </p:nvSpPr>
        <p:spPr>
          <a:xfrm>
            <a:off x="838200" y="365125"/>
            <a:ext cx="943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00F4193-282E-401B-A944-F23189CDA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9B13CA1B-AC5A-48E4-A11A-9976811ADB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727BB400-74B6-4FF3-BEBC-7E4663413B6C}" type="datetimeFigureOut">
              <a:rPr lang="en-GB" smtClean="0"/>
              <a:pPr/>
              <a:t>01/07/2020</a:t>
            </a:fld>
            <a:endParaRPr lang="en-GB" dirty="0"/>
          </a:p>
        </p:txBody>
      </p:sp>
      <p:sp>
        <p:nvSpPr>
          <p:cNvPr id="5" name="Footer Placeholder 4">
            <a:extLst>
              <a:ext uri="{FF2B5EF4-FFF2-40B4-BE49-F238E27FC236}">
                <a16:creationId xmlns:a16="http://schemas.microsoft.com/office/drawing/2014/main" id="{91EC8469-1712-4694-8C19-810259943C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B91169BF-E450-4BC3-9E5E-CF85AABE1F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F26476B1-9CC9-4E98-A3F8-956974313F41}" type="slidenum">
              <a:rPr lang="en-GB" smtClean="0"/>
              <a:pPr/>
              <a:t>‹#›</a:t>
            </a:fld>
            <a:endParaRPr lang="en-GB" dirty="0"/>
          </a:p>
        </p:txBody>
      </p:sp>
      <p:grpSp>
        <p:nvGrpSpPr>
          <p:cNvPr id="9" name="Group 8">
            <a:extLst>
              <a:ext uri="{FF2B5EF4-FFF2-40B4-BE49-F238E27FC236}">
                <a16:creationId xmlns:a16="http://schemas.microsoft.com/office/drawing/2014/main" id="{D1D423D6-CAFB-4676-8735-A94DED24C06B}"/>
              </a:ext>
            </a:extLst>
          </p:cNvPr>
          <p:cNvGrpSpPr/>
          <p:nvPr userDrawn="1"/>
        </p:nvGrpSpPr>
        <p:grpSpPr>
          <a:xfrm>
            <a:off x="0" y="0"/>
            <a:ext cx="12192000" cy="6858000"/>
            <a:chOff x="0" y="0"/>
            <a:chExt cx="12192000" cy="6858000"/>
          </a:xfrm>
          <a:solidFill>
            <a:schemeClr val="accent2"/>
          </a:solidFill>
        </p:grpSpPr>
        <p:sp>
          <p:nvSpPr>
            <p:cNvPr id="10" name="Rectangle 9">
              <a:extLst>
                <a:ext uri="{FF2B5EF4-FFF2-40B4-BE49-F238E27FC236}">
                  <a16:creationId xmlns:a16="http://schemas.microsoft.com/office/drawing/2014/main" id="{629B4864-E849-40A9-ACE5-4F86F5C9B1EB}"/>
                </a:ext>
              </a:extLst>
            </p:cNvPr>
            <p:cNvSpPr/>
            <p:nvPr userDrawn="1"/>
          </p:nvSpPr>
          <p:spPr>
            <a:xfrm>
              <a:off x="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1" name="Rectangle 10">
              <a:extLst>
                <a:ext uri="{FF2B5EF4-FFF2-40B4-BE49-F238E27FC236}">
                  <a16:creationId xmlns:a16="http://schemas.microsoft.com/office/drawing/2014/main" id="{4C160D57-E51A-488D-BB5E-4E03F57126ED}"/>
                </a:ext>
              </a:extLst>
            </p:cNvPr>
            <p:cNvSpPr/>
            <p:nvPr userDrawn="1"/>
          </p:nvSpPr>
          <p:spPr>
            <a:xfrm>
              <a:off x="1201200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2" name="Rectangle 11">
              <a:extLst>
                <a:ext uri="{FF2B5EF4-FFF2-40B4-BE49-F238E27FC236}">
                  <a16:creationId xmlns:a16="http://schemas.microsoft.com/office/drawing/2014/main" id="{03FDF56B-1D1C-4BA9-A6A7-8A0342A6CE51}"/>
                </a:ext>
              </a:extLst>
            </p:cNvPr>
            <p:cNvSpPr/>
            <p:nvPr userDrawn="1"/>
          </p:nvSpPr>
          <p:spPr>
            <a:xfrm>
              <a:off x="66000" y="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3" name="Rectangle 12">
              <a:extLst>
                <a:ext uri="{FF2B5EF4-FFF2-40B4-BE49-F238E27FC236}">
                  <a16:creationId xmlns:a16="http://schemas.microsoft.com/office/drawing/2014/main" id="{205CA9A2-10E5-425A-BF70-18E0C8EB6191}"/>
                </a:ext>
              </a:extLst>
            </p:cNvPr>
            <p:cNvSpPr/>
            <p:nvPr userDrawn="1"/>
          </p:nvSpPr>
          <p:spPr>
            <a:xfrm>
              <a:off x="66000" y="667800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grpSp>
      <p:pic>
        <p:nvPicPr>
          <p:cNvPr id="14" name="Picture 13">
            <a:extLst>
              <a:ext uri="{FF2B5EF4-FFF2-40B4-BE49-F238E27FC236}">
                <a16:creationId xmlns:a16="http://schemas.microsoft.com/office/drawing/2014/main" id="{F90400D4-1CB0-468A-AAE8-2D39513A6D5F}"/>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2818744151"/>
      </p:ext>
    </p:extLst>
  </p:cSld>
  <p:clrMap bg1="lt1" tx1="dk1" bg2="lt2" tx2="dk2" accent1="accent1" accent2="accent2" accent3="accent3" accent4="accent4" accent5="accent5" accent6="accent6" hlink="hlink" folHlink="folHlink"/>
  <p:sldLayoutIdLst>
    <p:sldLayoutId id="2147483663" r:id="rId1"/>
    <p:sldLayoutId id="2147483650" r:id="rId2"/>
    <p:sldLayoutId id="2147483649" r:id="rId3"/>
    <p:sldLayoutId id="2147483660" r:id="rId4"/>
    <p:sldLayoutId id="2147483661" r:id="rId5"/>
    <p:sldLayoutId id="2147483652" r:id="rId6"/>
    <p:sldLayoutId id="2147483654"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3E72-137C-4329-BD69-C95BF6DE68CF}"/>
              </a:ext>
            </a:extLst>
          </p:cNvPr>
          <p:cNvSpPr>
            <a:spLocks noGrp="1"/>
          </p:cNvSpPr>
          <p:nvPr>
            <p:ph type="ctrTitle"/>
          </p:nvPr>
        </p:nvSpPr>
        <p:spPr/>
        <p:txBody>
          <a:bodyPr/>
          <a:lstStyle/>
          <a:p>
            <a:r>
              <a:rPr lang="en-GB" dirty="0"/>
              <a:t>Referencing and Plagiarism</a:t>
            </a:r>
          </a:p>
        </p:txBody>
      </p:sp>
      <p:sp>
        <p:nvSpPr>
          <p:cNvPr id="3" name="Subtitle 2">
            <a:extLst>
              <a:ext uri="{FF2B5EF4-FFF2-40B4-BE49-F238E27FC236}">
                <a16:creationId xmlns:a16="http://schemas.microsoft.com/office/drawing/2014/main" id="{39CC957F-9CD0-4F1E-95DD-900A7E8680D7}"/>
              </a:ext>
            </a:extLst>
          </p:cNvPr>
          <p:cNvSpPr>
            <a:spLocks noGrp="1"/>
          </p:cNvSpPr>
          <p:nvPr>
            <p:ph type="subTitle" idx="1"/>
          </p:nvPr>
        </p:nvSpPr>
        <p:spPr/>
        <p:txBody>
          <a:bodyPr/>
          <a:lstStyle/>
          <a:p>
            <a:r>
              <a:rPr lang="en-US" dirty="0"/>
              <a:t>To reference or not to reference – that is the question!</a:t>
            </a:r>
            <a:endParaRPr lang="en-GB" dirty="0"/>
          </a:p>
        </p:txBody>
      </p:sp>
    </p:spTree>
    <p:extLst>
      <p:ext uri="{BB962C8B-B14F-4D97-AF65-F5344CB8AC3E}">
        <p14:creationId xmlns:p14="http://schemas.microsoft.com/office/powerpoint/2010/main" val="186807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EE15A104-81BC-496B-9FC5-8D1832578129}"/>
              </a:ext>
            </a:extLst>
          </p:cNvPr>
          <p:cNvSpPr/>
          <p:nvPr/>
        </p:nvSpPr>
        <p:spPr>
          <a:xfrm>
            <a:off x="2102437" y="1295401"/>
            <a:ext cx="1835780" cy="1591232"/>
          </a:xfrm>
          <a:prstGeom prst="ellipse">
            <a:avLst/>
          </a:prstGeom>
          <a:solidFill>
            <a:srgbClr val="F53764"/>
          </a:solidFill>
          <a:ln>
            <a:solidFill>
              <a:srgbClr val="D717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To acknowledge other people’s work</a:t>
            </a:r>
            <a:endParaRPr lang="en-GB" sz="1200" dirty="0">
              <a:latin typeface="Century Gothic" panose="020B0502020202020204" pitchFamily="34" charset="0"/>
            </a:endParaRPr>
          </a:p>
        </p:txBody>
      </p:sp>
      <p:sp>
        <p:nvSpPr>
          <p:cNvPr id="7" name="Oval 6">
            <a:extLst>
              <a:ext uri="{FF2B5EF4-FFF2-40B4-BE49-F238E27FC236}">
                <a16:creationId xmlns:a16="http://schemas.microsoft.com/office/drawing/2014/main" id="{C312B61A-D909-427A-935D-A64D9D1BC7FF}"/>
              </a:ext>
            </a:extLst>
          </p:cNvPr>
          <p:cNvSpPr/>
          <p:nvPr/>
        </p:nvSpPr>
        <p:spPr>
          <a:xfrm>
            <a:off x="2460175" y="3587122"/>
            <a:ext cx="1756084" cy="1591232"/>
          </a:xfrm>
          <a:prstGeom prst="ellipse">
            <a:avLst/>
          </a:prstGeom>
          <a:solidFill>
            <a:srgbClr val="F53764"/>
          </a:solidFill>
          <a:ln>
            <a:solidFill>
              <a:srgbClr val="D717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To join a conversation started by scholars and students</a:t>
            </a:r>
            <a:endParaRPr lang="en-GB" sz="1200" dirty="0">
              <a:latin typeface="Century Gothic" panose="020B0502020202020204" pitchFamily="34" charset="0"/>
            </a:endParaRPr>
          </a:p>
        </p:txBody>
      </p:sp>
      <p:sp>
        <p:nvSpPr>
          <p:cNvPr id="8" name="Oval 7">
            <a:extLst>
              <a:ext uri="{FF2B5EF4-FFF2-40B4-BE49-F238E27FC236}">
                <a16:creationId xmlns:a16="http://schemas.microsoft.com/office/drawing/2014/main" id="{D4B0C630-FEF3-4762-852C-1725A3F5C6E1}"/>
              </a:ext>
            </a:extLst>
          </p:cNvPr>
          <p:cNvSpPr/>
          <p:nvPr/>
        </p:nvSpPr>
        <p:spPr>
          <a:xfrm>
            <a:off x="5226248" y="696686"/>
            <a:ext cx="1544666" cy="1389841"/>
          </a:xfrm>
          <a:prstGeom prst="ellipse">
            <a:avLst/>
          </a:prstGeom>
          <a:solidFill>
            <a:srgbClr val="F53764"/>
          </a:solidFill>
          <a:ln>
            <a:solidFill>
              <a:srgbClr val="D717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To create a map of knowledge</a:t>
            </a:r>
            <a:endParaRPr lang="en-GB" sz="1200" dirty="0">
              <a:latin typeface="Century Gothic" panose="020B0502020202020204" pitchFamily="34" charset="0"/>
            </a:endParaRPr>
          </a:p>
        </p:txBody>
      </p:sp>
      <p:sp>
        <p:nvSpPr>
          <p:cNvPr id="9" name="Oval 8">
            <a:extLst>
              <a:ext uri="{FF2B5EF4-FFF2-40B4-BE49-F238E27FC236}">
                <a16:creationId xmlns:a16="http://schemas.microsoft.com/office/drawing/2014/main" id="{0A792980-5ED3-4B9D-9E32-424DFF8B0BE8}"/>
              </a:ext>
            </a:extLst>
          </p:cNvPr>
          <p:cNvSpPr/>
          <p:nvPr/>
        </p:nvSpPr>
        <p:spPr>
          <a:xfrm>
            <a:off x="7388930" y="1550201"/>
            <a:ext cx="1452063" cy="1389841"/>
          </a:xfrm>
          <a:prstGeom prst="ellipse">
            <a:avLst/>
          </a:prstGeom>
          <a:solidFill>
            <a:srgbClr val="F53764"/>
          </a:solidFill>
          <a:ln>
            <a:solidFill>
              <a:srgbClr val="D717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To avoid plagiarism</a:t>
            </a:r>
            <a:endParaRPr lang="en-GB" sz="1200" dirty="0">
              <a:latin typeface="Century Gothic" panose="020B0502020202020204" pitchFamily="34" charset="0"/>
            </a:endParaRPr>
          </a:p>
        </p:txBody>
      </p:sp>
      <p:sp>
        <p:nvSpPr>
          <p:cNvPr id="10" name="Oval 9">
            <a:extLst>
              <a:ext uri="{FF2B5EF4-FFF2-40B4-BE49-F238E27FC236}">
                <a16:creationId xmlns:a16="http://schemas.microsoft.com/office/drawing/2014/main" id="{8A37161E-CA4C-43F9-95A8-4E071702DEDF}"/>
              </a:ext>
            </a:extLst>
          </p:cNvPr>
          <p:cNvSpPr/>
          <p:nvPr/>
        </p:nvSpPr>
        <p:spPr>
          <a:xfrm>
            <a:off x="4847069" y="4608645"/>
            <a:ext cx="1649108" cy="1447236"/>
          </a:xfrm>
          <a:prstGeom prst="ellipse">
            <a:avLst/>
          </a:prstGeom>
          <a:solidFill>
            <a:srgbClr val="F53764"/>
          </a:solidFill>
          <a:ln>
            <a:solidFill>
              <a:srgbClr val="D717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To show how we developed our own ideas</a:t>
            </a:r>
            <a:endParaRPr lang="en-GB" sz="1200" dirty="0">
              <a:latin typeface="Century Gothic" panose="020B0502020202020204" pitchFamily="34" charset="0"/>
            </a:endParaRPr>
          </a:p>
        </p:txBody>
      </p:sp>
      <p:sp>
        <p:nvSpPr>
          <p:cNvPr id="11" name="Oval 10">
            <a:extLst>
              <a:ext uri="{FF2B5EF4-FFF2-40B4-BE49-F238E27FC236}">
                <a16:creationId xmlns:a16="http://schemas.microsoft.com/office/drawing/2014/main" id="{888543E8-5BE9-41CE-B687-DE1524A1C119}"/>
              </a:ext>
            </a:extLst>
          </p:cNvPr>
          <p:cNvSpPr/>
          <p:nvPr/>
        </p:nvSpPr>
        <p:spPr>
          <a:xfrm>
            <a:off x="6912736" y="3733087"/>
            <a:ext cx="1982929" cy="1574711"/>
          </a:xfrm>
          <a:prstGeom prst="ellipse">
            <a:avLst/>
          </a:prstGeom>
          <a:solidFill>
            <a:srgbClr val="F53764"/>
          </a:solidFill>
          <a:ln>
            <a:solidFill>
              <a:srgbClr val="D717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To make it easier for others to understand our work</a:t>
            </a:r>
            <a:endParaRPr lang="en-GB" sz="1200" dirty="0">
              <a:latin typeface="Century Gothic" panose="020B0502020202020204" pitchFamily="34" charset="0"/>
            </a:endParaRPr>
          </a:p>
        </p:txBody>
      </p:sp>
      <p:cxnSp>
        <p:nvCxnSpPr>
          <p:cNvPr id="12" name="Straight Arrow Connector 11">
            <a:extLst>
              <a:ext uri="{FF2B5EF4-FFF2-40B4-BE49-F238E27FC236}">
                <a16:creationId xmlns:a16="http://schemas.microsoft.com/office/drawing/2014/main" id="{1909EF57-AC15-4B00-A150-CD504315891B}"/>
              </a:ext>
            </a:extLst>
          </p:cNvPr>
          <p:cNvCxnSpPr>
            <a:cxnSpLocks/>
          </p:cNvCxnSpPr>
          <p:nvPr/>
        </p:nvCxnSpPr>
        <p:spPr>
          <a:xfrm flipH="1" flipV="1">
            <a:off x="3706220" y="2470434"/>
            <a:ext cx="1079600" cy="531639"/>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3B0C19-8464-43EF-A5B4-AA3D84052073}"/>
              </a:ext>
            </a:extLst>
          </p:cNvPr>
          <p:cNvCxnSpPr>
            <a:cxnSpLocks/>
          </p:cNvCxnSpPr>
          <p:nvPr/>
        </p:nvCxnSpPr>
        <p:spPr>
          <a:xfrm flipH="1">
            <a:off x="3973208" y="3741142"/>
            <a:ext cx="909658" cy="304704"/>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0ACAE3-4662-4287-860F-1288CF7B133E}"/>
              </a:ext>
            </a:extLst>
          </p:cNvPr>
          <p:cNvCxnSpPr>
            <a:cxnSpLocks/>
          </p:cNvCxnSpPr>
          <p:nvPr/>
        </p:nvCxnSpPr>
        <p:spPr>
          <a:xfrm flipH="1">
            <a:off x="5671623" y="4187552"/>
            <a:ext cx="1" cy="58392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6EDC99C-E53E-4885-9FA7-96CF735A1E10}"/>
              </a:ext>
            </a:extLst>
          </p:cNvPr>
          <p:cNvCxnSpPr>
            <a:cxnSpLocks/>
          </p:cNvCxnSpPr>
          <p:nvPr/>
        </p:nvCxnSpPr>
        <p:spPr>
          <a:xfrm flipV="1">
            <a:off x="4938220" y="2533255"/>
            <a:ext cx="2614743" cy="621219"/>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DF1847-FFFB-4914-AF56-F10AAC0408CF}"/>
              </a:ext>
            </a:extLst>
          </p:cNvPr>
          <p:cNvCxnSpPr>
            <a:cxnSpLocks/>
          </p:cNvCxnSpPr>
          <p:nvPr/>
        </p:nvCxnSpPr>
        <p:spPr>
          <a:xfrm flipV="1">
            <a:off x="5633423" y="1910689"/>
            <a:ext cx="151724" cy="739651"/>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7E963A6-3811-4226-ACA5-BD432F445F6A}"/>
              </a:ext>
            </a:extLst>
          </p:cNvPr>
          <p:cNvCxnSpPr>
            <a:cxnSpLocks/>
          </p:cNvCxnSpPr>
          <p:nvPr/>
        </p:nvCxnSpPr>
        <p:spPr>
          <a:xfrm>
            <a:off x="6319032" y="4045846"/>
            <a:ext cx="811443" cy="141706"/>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AA4D1330-1FD2-46B1-98E3-AB7274C84DCC}"/>
              </a:ext>
            </a:extLst>
          </p:cNvPr>
          <p:cNvSpPr/>
          <p:nvPr/>
        </p:nvSpPr>
        <p:spPr>
          <a:xfrm>
            <a:off x="4385042" y="2204761"/>
            <a:ext cx="2431815" cy="219153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entury Gothic" panose="020B0502020202020204" pitchFamily="34" charset="0"/>
              </a:rPr>
              <a:t>Why do we say who wrote something when we use it in our work?</a:t>
            </a:r>
            <a:endParaRPr lang="en-GB" sz="1800" dirty="0">
              <a:latin typeface="Century Gothic" panose="020B0502020202020204" pitchFamily="34" charset="0"/>
            </a:endParaRPr>
          </a:p>
        </p:txBody>
      </p:sp>
    </p:spTree>
    <p:extLst>
      <p:ext uri="{BB962C8B-B14F-4D97-AF65-F5344CB8AC3E}">
        <p14:creationId xmlns:p14="http://schemas.microsoft.com/office/powerpoint/2010/main" val="277276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F78E-F14C-402F-95FC-D217642D537E}"/>
              </a:ext>
            </a:extLst>
          </p:cNvPr>
          <p:cNvSpPr>
            <a:spLocks noGrp="1"/>
          </p:cNvSpPr>
          <p:nvPr>
            <p:ph type="title"/>
          </p:nvPr>
        </p:nvSpPr>
        <p:spPr/>
        <p:txBody>
          <a:bodyPr/>
          <a:lstStyle/>
          <a:p>
            <a:r>
              <a:rPr lang="en-GB" dirty="0"/>
              <a:t>What is plagiarism?</a:t>
            </a:r>
          </a:p>
        </p:txBody>
      </p:sp>
      <p:sp>
        <p:nvSpPr>
          <p:cNvPr id="3" name="Content Placeholder 2">
            <a:extLst>
              <a:ext uri="{FF2B5EF4-FFF2-40B4-BE49-F238E27FC236}">
                <a16:creationId xmlns:a16="http://schemas.microsoft.com/office/drawing/2014/main" id="{7F79E634-A768-4BD7-AF77-61A8E9D328A5}"/>
              </a:ext>
            </a:extLst>
          </p:cNvPr>
          <p:cNvSpPr>
            <a:spLocks noGrp="1"/>
          </p:cNvSpPr>
          <p:nvPr>
            <p:ph idx="1"/>
          </p:nvPr>
        </p:nvSpPr>
        <p:spPr>
          <a:xfrm>
            <a:off x="838200" y="1629215"/>
            <a:ext cx="10515600" cy="1812144"/>
          </a:xfrm>
        </p:spPr>
        <p:txBody>
          <a:bodyPr/>
          <a:lstStyle/>
          <a:p>
            <a:pPr marL="0" indent="0">
              <a:buNone/>
            </a:pP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Plagiarism</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is seeking to pass off the work of others as your own and is considered a form of cheating. </a:t>
            </a:r>
          </a:p>
          <a:p>
            <a:pPr marL="0" indent="0">
              <a:buNone/>
            </a:pPr>
            <a:r>
              <a:rPr lang="en-GB" sz="1800" dirty="0">
                <a:cs typeface="Times New Roman" panose="02020603050405020304" pitchFamily="18" charset="0"/>
              </a:rPr>
              <a:t>You can </a:t>
            </a:r>
            <a:r>
              <a:rPr lang="en-GB" sz="1800" b="1" dirty="0">
                <a:cs typeface="Times New Roman" panose="02020603050405020304" pitchFamily="18" charset="0"/>
              </a:rPr>
              <a:t>plagiarise</a:t>
            </a:r>
            <a:r>
              <a:rPr lang="en-GB" sz="1800" dirty="0">
                <a:cs typeface="Times New Roman" panose="02020603050405020304" pitchFamily="18" charset="0"/>
              </a:rPr>
              <a:t> accidentally (reckless </a:t>
            </a:r>
            <a:r>
              <a:rPr lang="en-GB" sz="1800" b="1" dirty="0">
                <a:cs typeface="Times New Roman" panose="02020603050405020304" pitchFamily="18" charset="0"/>
              </a:rPr>
              <a:t>plagiarism</a:t>
            </a:r>
            <a:r>
              <a:rPr lang="en-GB" sz="1800" dirty="0">
                <a:cs typeface="Times New Roman" panose="02020603050405020304" pitchFamily="18" charset="0"/>
              </a:rPr>
              <a:t>) or on purpose (deliberate </a:t>
            </a:r>
            <a:r>
              <a:rPr lang="en-GB" sz="1800" b="1" dirty="0">
                <a:cs typeface="Times New Roman" panose="02020603050405020304" pitchFamily="18" charset="0"/>
              </a:rPr>
              <a:t>plagiarism</a:t>
            </a:r>
            <a:r>
              <a:rPr lang="en-GB" sz="1800" dirty="0">
                <a:cs typeface="Times New Roman" panose="02020603050405020304" pitchFamily="18" charset="0"/>
              </a:rPr>
              <a:t>).</a:t>
            </a:r>
          </a:p>
          <a:p>
            <a:pPr marL="0" indent="0">
              <a:buNone/>
            </a:pPr>
            <a:r>
              <a:rPr lang="en-GB" sz="1800" dirty="0">
                <a:cs typeface="Times New Roman" panose="02020603050405020304" pitchFamily="18" charset="0"/>
              </a:rPr>
              <a:t>Both of these are serious offences in university assignments, and in extreme cases can get students removed from their courses. </a:t>
            </a:r>
          </a:p>
        </p:txBody>
      </p:sp>
      <p:sp>
        <p:nvSpPr>
          <p:cNvPr id="7" name="Title 1">
            <a:extLst>
              <a:ext uri="{FF2B5EF4-FFF2-40B4-BE49-F238E27FC236}">
                <a16:creationId xmlns:a16="http://schemas.microsoft.com/office/drawing/2014/main" id="{CE065CCE-793D-4AEF-8534-AF524E8DA744}"/>
              </a:ext>
            </a:extLst>
          </p:cNvPr>
          <p:cNvSpPr txBox="1">
            <a:spLocks/>
          </p:cNvSpPr>
          <p:nvPr/>
        </p:nvSpPr>
        <p:spPr>
          <a:xfrm>
            <a:off x="838199" y="3429000"/>
            <a:ext cx="914630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a:lstStyle>
          <a:p>
            <a:r>
              <a:rPr lang="en-GB" dirty="0"/>
              <a:t>How do I avoid plagiarism?</a:t>
            </a:r>
          </a:p>
        </p:txBody>
      </p:sp>
      <p:sp>
        <p:nvSpPr>
          <p:cNvPr id="8" name="Content Placeholder 2">
            <a:extLst>
              <a:ext uri="{FF2B5EF4-FFF2-40B4-BE49-F238E27FC236}">
                <a16:creationId xmlns:a16="http://schemas.microsoft.com/office/drawing/2014/main" id="{3605A527-6C05-4CC1-9690-316E25616EDB}"/>
              </a:ext>
            </a:extLst>
          </p:cNvPr>
          <p:cNvSpPr txBox="1">
            <a:spLocks/>
          </p:cNvSpPr>
          <p:nvPr/>
        </p:nvSpPr>
        <p:spPr>
          <a:xfrm>
            <a:off x="1350528" y="4545114"/>
            <a:ext cx="10515600" cy="18121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just">
              <a:lnSpc>
                <a:spcPct val="115000"/>
              </a:lnSpc>
              <a:spcBef>
                <a:spcPts val="800"/>
              </a:spcBef>
              <a:spcAft>
                <a:spcPts val="0"/>
              </a:spcAft>
              <a:buFont typeface="+mj-lt"/>
              <a:buAutoNum type="arabicPeriod"/>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Understanding what needs to be </a:t>
            </a: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referenced </a:t>
            </a:r>
          </a:p>
          <a:p>
            <a:pPr marL="342900" lvl="0" indent="-342900" algn="just">
              <a:lnSpc>
                <a:spcPct val="115000"/>
              </a:lnSpc>
              <a:spcAft>
                <a:spcPts val="800"/>
              </a:spcAft>
              <a:buFont typeface="+mj-lt"/>
              <a:buAutoNum type="arabicPeriod"/>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Referencing your sources clearly and correctly </a:t>
            </a:r>
          </a:p>
        </p:txBody>
      </p:sp>
    </p:spTree>
    <p:extLst>
      <p:ext uri="{BB962C8B-B14F-4D97-AF65-F5344CB8AC3E}">
        <p14:creationId xmlns:p14="http://schemas.microsoft.com/office/powerpoint/2010/main" val="796076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AEED3C0-7EF3-4CF6-8012-138D1F640554}"/>
              </a:ext>
            </a:extLst>
          </p:cNvPr>
          <p:cNvGraphicFramePr>
            <a:graphicFrameLocks noGrp="1"/>
          </p:cNvGraphicFramePr>
          <p:nvPr>
            <p:extLst>
              <p:ext uri="{D42A27DB-BD31-4B8C-83A1-F6EECF244321}">
                <p14:modId xmlns:p14="http://schemas.microsoft.com/office/powerpoint/2010/main" val="1665213397"/>
              </p:ext>
            </p:extLst>
          </p:nvPr>
        </p:nvGraphicFramePr>
        <p:xfrm>
          <a:off x="1226916" y="1134319"/>
          <a:ext cx="8831484" cy="4907665"/>
        </p:xfrm>
        <a:graphic>
          <a:graphicData uri="http://schemas.openxmlformats.org/drawingml/2006/table">
            <a:tbl>
              <a:tblPr firstRow="1" firstCol="1" bandRow="1">
                <a:tableStyleId>{5C22544A-7EE6-4342-B048-85BDC9FD1C3A}</a:tableStyleId>
              </a:tblPr>
              <a:tblGrid>
                <a:gridCol w="4415742">
                  <a:extLst>
                    <a:ext uri="{9D8B030D-6E8A-4147-A177-3AD203B41FA5}">
                      <a16:colId xmlns:a16="http://schemas.microsoft.com/office/drawing/2014/main" val="1674166716"/>
                    </a:ext>
                  </a:extLst>
                </a:gridCol>
                <a:gridCol w="4415742">
                  <a:extLst>
                    <a:ext uri="{9D8B030D-6E8A-4147-A177-3AD203B41FA5}">
                      <a16:colId xmlns:a16="http://schemas.microsoft.com/office/drawing/2014/main" val="2487796126"/>
                    </a:ext>
                  </a:extLst>
                </a:gridCol>
              </a:tblGrid>
              <a:tr h="538916">
                <a:tc>
                  <a:txBody>
                    <a:bodyPr/>
                    <a:lstStyle/>
                    <a:p>
                      <a:pPr algn="ctr">
                        <a:lnSpc>
                          <a:spcPct val="115000"/>
                        </a:lnSpc>
                        <a:spcBef>
                          <a:spcPts val="800"/>
                        </a:spcBef>
                        <a:spcAft>
                          <a:spcPts val="800"/>
                        </a:spcAft>
                      </a:pPr>
                      <a:r>
                        <a:rPr lang="en-GB" sz="1600">
                          <a:effectLst/>
                          <a:latin typeface="Century Gothic" panose="020B0502020202020204" pitchFamily="34" charset="0"/>
                        </a:rPr>
                        <a:t>Needs to be referenced</a:t>
                      </a:r>
                      <a:endParaRPr lang="en-GB"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57785" marR="57785" marT="43180" marB="43180" anchor="ctr"/>
                </a:tc>
                <a:tc>
                  <a:txBody>
                    <a:bodyPr/>
                    <a:lstStyle/>
                    <a:p>
                      <a:pPr algn="ctr">
                        <a:lnSpc>
                          <a:spcPct val="115000"/>
                        </a:lnSpc>
                        <a:spcBef>
                          <a:spcPts val="800"/>
                        </a:spcBef>
                        <a:spcAft>
                          <a:spcPts val="800"/>
                        </a:spcAft>
                      </a:pPr>
                      <a:r>
                        <a:rPr lang="en-GB" sz="1600" dirty="0">
                          <a:effectLst/>
                          <a:latin typeface="Century Gothic" panose="020B0502020202020204" pitchFamily="34" charset="0"/>
                        </a:rPr>
                        <a:t>Does not need to be referenced</a:t>
                      </a:r>
                      <a:endParaRPr lang="en-GB"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7785" marR="57785" marT="43180" marB="43180" anchor="ctr"/>
                </a:tc>
                <a:extLst>
                  <a:ext uri="{0D108BD9-81ED-4DB2-BD59-A6C34878D82A}">
                    <a16:rowId xmlns:a16="http://schemas.microsoft.com/office/drawing/2014/main" val="3879706794"/>
                  </a:ext>
                </a:extLst>
              </a:tr>
              <a:tr h="4368749">
                <a:tc>
                  <a:txBody>
                    <a:bodyPr/>
                    <a:lstStyle/>
                    <a:p>
                      <a:pPr marL="342900" lvl="0" indent="-342900">
                        <a:lnSpc>
                          <a:spcPct val="115000"/>
                        </a:lnSpc>
                        <a:spcBef>
                          <a:spcPts val="800"/>
                        </a:spcBef>
                        <a:spcAft>
                          <a:spcPts val="0"/>
                        </a:spcAft>
                        <a:buFont typeface="Symbol" panose="05050102010706020507" pitchFamily="18" charset="2"/>
                        <a:buChar char=""/>
                      </a:pPr>
                      <a:r>
                        <a:rPr lang="en-GB" sz="1600" b="0" dirty="0">
                          <a:solidFill>
                            <a:schemeClr val="tx1"/>
                          </a:solidFill>
                          <a:effectLst/>
                          <a:latin typeface="Century Gothic" panose="020B0502020202020204" pitchFamily="34" charset="0"/>
                        </a:rPr>
                        <a:t>Direct quotations</a:t>
                      </a:r>
                      <a:br>
                        <a:rPr lang="en-GB" sz="1600" b="0" dirty="0">
                          <a:solidFill>
                            <a:schemeClr val="tx1"/>
                          </a:solidFill>
                          <a:effectLst/>
                          <a:latin typeface="Century Gothic" panose="020B0502020202020204" pitchFamily="34" charset="0"/>
                        </a:rPr>
                      </a:br>
                      <a:r>
                        <a:rPr lang="en-GB" sz="1400" b="0" dirty="0">
                          <a:solidFill>
                            <a:schemeClr val="tx1"/>
                          </a:solidFill>
                          <a:effectLst/>
                          <a:latin typeface="Century Gothic" panose="020B0502020202020204" pitchFamily="34" charset="0"/>
                        </a:rPr>
                        <a:t>e.g. ‘</a:t>
                      </a:r>
                      <a:r>
                        <a:rPr lang="en-US" sz="1400" b="0" dirty="0">
                          <a:solidFill>
                            <a:schemeClr val="tx1"/>
                          </a:solidFill>
                          <a:effectLst/>
                          <a:latin typeface="Century Gothic" panose="020B0502020202020204" pitchFamily="34" charset="0"/>
                        </a:rPr>
                        <a:t>A diet low in fruit and vegetables is ‘among the top mortality risk factors all over the world’</a:t>
                      </a:r>
                    </a:p>
                    <a:p>
                      <a:pPr marL="0" lvl="0" indent="0">
                        <a:lnSpc>
                          <a:spcPct val="115000"/>
                        </a:lnSpc>
                        <a:spcBef>
                          <a:spcPts val="800"/>
                        </a:spcBef>
                        <a:spcAft>
                          <a:spcPts val="0"/>
                        </a:spcAft>
                        <a:buFont typeface="Symbol" panose="05050102010706020507" pitchFamily="18" charset="2"/>
                        <a:buNone/>
                      </a:pPr>
                      <a:endParaRPr lang="en-GB" sz="2000" b="0" dirty="0">
                        <a:solidFill>
                          <a:schemeClr val="tx1"/>
                        </a:solidFill>
                        <a:effectLst/>
                        <a:latin typeface="Century Gothic" panose="020B0502020202020204" pitchFamily="34" charset="0"/>
                      </a:endParaRPr>
                    </a:p>
                    <a:p>
                      <a:pPr marL="342900" lvl="0" indent="-342900">
                        <a:lnSpc>
                          <a:spcPct val="115000"/>
                        </a:lnSpc>
                        <a:spcAft>
                          <a:spcPts val="0"/>
                        </a:spcAft>
                        <a:buFont typeface="Symbol" panose="05050102010706020507" pitchFamily="18" charset="2"/>
                        <a:buChar char=""/>
                      </a:pPr>
                      <a:r>
                        <a:rPr lang="en-GB" sz="1600" b="0" dirty="0">
                          <a:solidFill>
                            <a:schemeClr val="tx1"/>
                          </a:solidFill>
                          <a:effectLst/>
                          <a:latin typeface="Century Gothic" panose="020B0502020202020204" pitchFamily="34" charset="0"/>
                        </a:rPr>
                        <a:t>Paraphrased material </a:t>
                      </a:r>
                      <a:br>
                        <a:rPr lang="en-GB" sz="1600" b="0" dirty="0">
                          <a:solidFill>
                            <a:schemeClr val="tx1"/>
                          </a:solidFill>
                          <a:effectLst/>
                          <a:latin typeface="Century Gothic" panose="020B0502020202020204" pitchFamily="34" charset="0"/>
                        </a:rPr>
                      </a:br>
                      <a:r>
                        <a:rPr lang="en-GB" sz="1400" b="0" dirty="0">
                          <a:solidFill>
                            <a:schemeClr val="tx1"/>
                          </a:solidFill>
                          <a:effectLst/>
                          <a:latin typeface="Century Gothic" panose="020B0502020202020204" pitchFamily="34" charset="0"/>
                        </a:rPr>
                        <a:t>e.g. For both men and women, adopting a vegetarian diet can significantly reduce the risk of premature death.</a:t>
                      </a:r>
                    </a:p>
                    <a:p>
                      <a:pPr marL="0" lvl="0" indent="0">
                        <a:lnSpc>
                          <a:spcPct val="115000"/>
                        </a:lnSpc>
                        <a:spcAft>
                          <a:spcPts val="0"/>
                        </a:spcAft>
                        <a:buFont typeface="Symbol" panose="05050102010706020507" pitchFamily="18" charset="2"/>
                        <a:buNone/>
                      </a:pPr>
                      <a:endParaRPr lang="en-GB" sz="2000" b="0" dirty="0">
                        <a:solidFill>
                          <a:schemeClr val="tx1"/>
                        </a:solidFill>
                        <a:effectLst/>
                        <a:latin typeface="Century Gothic" panose="020B0502020202020204" pitchFamily="34" charset="0"/>
                      </a:endParaRPr>
                    </a:p>
                    <a:p>
                      <a:pPr marL="342900" lvl="0" indent="-342900">
                        <a:lnSpc>
                          <a:spcPct val="115000"/>
                        </a:lnSpc>
                        <a:spcAft>
                          <a:spcPts val="0"/>
                        </a:spcAft>
                        <a:buFont typeface="Symbol" panose="05050102010706020507" pitchFamily="18" charset="2"/>
                        <a:buChar char=""/>
                      </a:pPr>
                      <a:r>
                        <a:rPr lang="en-GB" sz="1600" b="0" dirty="0">
                          <a:solidFill>
                            <a:schemeClr val="tx1"/>
                          </a:solidFill>
                          <a:effectLst/>
                          <a:latin typeface="Century Gothic" panose="020B0502020202020204" pitchFamily="34" charset="0"/>
                        </a:rPr>
                        <a:t>Facts, figures or statistics </a:t>
                      </a:r>
                      <a:br>
                        <a:rPr lang="en-GB" sz="1600" b="0" dirty="0">
                          <a:solidFill>
                            <a:schemeClr val="tx1"/>
                          </a:solidFill>
                          <a:effectLst/>
                          <a:latin typeface="Century Gothic" panose="020B0502020202020204" pitchFamily="34" charset="0"/>
                        </a:rPr>
                      </a:br>
                      <a:r>
                        <a:rPr lang="en-GB" sz="1400" b="0" dirty="0">
                          <a:solidFill>
                            <a:schemeClr val="tx1"/>
                          </a:solidFill>
                          <a:effectLst/>
                          <a:latin typeface="Century Gothic" panose="020B0502020202020204" pitchFamily="34" charset="0"/>
                        </a:rPr>
                        <a:t>e.g. Healthy diet, exercise and being a non-smoker can increase life expectancy by 9 – 15 years.</a:t>
                      </a:r>
                      <a:br>
                        <a:rPr lang="en-GB" sz="1600" dirty="0">
                          <a:solidFill>
                            <a:schemeClr val="tx1"/>
                          </a:solidFill>
                          <a:effectLst/>
                          <a:latin typeface="Century Gothic" panose="020B0502020202020204" pitchFamily="34" charset="0"/>
                        </a:rPr>
                      </a:br>
                      <a:endParaRPr lang="en-GB" sz="2000" dirty="0">
                        <a:solidFill>
                          <a:schemeClr val="tx1"/>
                        </a:solidFill>
                        <a:effectLst/>
                        <a:latin typeface="Century Gothic" panose="020B0502020202020204" pitchFamily="34" charset="0"/>
                        <a:ea typeface="Calibri" panose="020F0502020204030204" pitchFamily="34" charset="0"/>
                        <a:cs typeface="Symbol" panose="05050102010706020507" pitchFamily="18" charset="2"/>
                      </a:endParaRPr>
                    </a:p>
                  </a:txBody>
                  <a:tcPr marL="57785" marR="57785" marT="43180" marB="43180" anchor="ctr">
                    <a:solidFill>
                      <a:srgbClr val="CFCDD6"/>
                    </a:solidFill>
                  </a:tcPr>
                </a:tc>
                <a:tc>
                  <a:txBody>
                    <a:bodyPr/>
                    <a:lstStyle/>
                    <a:p>
                      <a:pPr marL="342900" lvl="0" indent="-342900">
                        <a:lnSpc>
                          <a:spcPct val="115000"/>
                        </a:lnSpc>
                        <a:spcAft>
                          <a:spcPts val="800"/>
                        </a:spcAft>
                        <a:buFont typeface="Symbol" panose="05050102010706020507" pitchFamily="18" charset="2"/>
                        <a:buChar char=""/>
                      </a:pPr>
                      <a:r>
                        <a:rPr lang="en-GB" sz="1600" dirty="0">
                          <a:solidFill>
                            <a:schemeClr val="tx1"/>
                          </a:solidFill>
                          <a:effectLst/>
                          <a:latin typeface="Century Gothic" panose="020B0502020202020204" pitchFamily="34" charset="0"/>
                        </a:rPr>
                        <a:t>Facts already common knowledge </a:t>
                      </a:r>
                      <a:br>
                        <a:rPr lang="en-GB" sz="1600" dirty="0">
                          <a:solidFill>
                            <a:schemeClr val="tx1"/>
                          </a:solidFill>
                          <a:effectLst/>
                          <a:latin typeface="Century Gothic" panose="020B0502020202020204" pitchFamily="34" charset="0"/>
                        </a:rPr>
                      </a:br>
                      <a:r>
                        <a:rPr lang="en-GB" sz="1400" dirty="0">
                          <a:solidFill>
                            <a:schemeClr val="tx1"/>
                          </a:solidFill>
                          <a:effectLst/>
                          <a:latin typeface="Century Gothic" panose="020B0502020202020204" pitchFamily="34" charset="0"/>
                        </a:rPr>
                        <a:t>e.g. A vegetarian diet is one that excludes meat. </a:t>
                      </a:r>
                      <a:endParaRPr lang="en-GB" sz="2000" dirty="0">
                        <a:solidFill>
                          <a:schemeClr val="tx1"/>
                        </a:solidFill>
                        <a:effectLst/>
                        <a:latin typeface="Century Gothic" panose="020B0502020202020204" pitchFamily="34" charset="0"/>
                        <a:ea typeface="Calibri" panose="020F0502020204030204" pitchFamily="34" charset="0"/>
                        <a:cs typeface="Symbol" panose="05050102010706020507" pitchFamily="18" charset="2"/>
                      </a:endParaRPr>
                    </a:p>
                  </a:txBody>
                  <a:tcPr marL="57785" marR="57785" marT="43180" marB="43180" anchor="ctr"/>
                </a:tc>
                <a:extLst>
                  <a:ext uri="{0D108BD9-81ED-4DB2-BD59-A6C34878D82A}">
                    <a16:rowId xmlns:a16="http://schemas.microsoft.com/office/drawing/2014/main" val="1981536669"/>
                  </a:ext>
                </a:extLst>
              </a:tr>
            </a:tbl>
          </a:graphicData>
        </a:graphic>
      </p:graphicFrame>
    </p:spTree>
    <p:extLst>
      <p:ext uri="{BB962C8B-B14F-4D97-AF65-F5344CB8AC3E}">
        <p14:creationId xmlns:p14="http://schemas.microsoft.com/office/powerpoint/2010/main" val="142906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0AE-7B10-43A0-9F2B-5B504C005F2F}"/>
              </a:ext>
            </a:extLst>
          </p:cNvPr>
          <p:cNvSpPr>
            <a:spLocks noGrp="1"/>
          </p:cNvSpPr>
          <p:nvPr>
            <p:ph type="title"/>
          </p:nvPr>
        </p:nvSpPr>
        <p:spPr/>
        <p:txBody>
          <a:bodyPr/>
          <a:lstStyle/>
          <a:p>
            <a:r>
              <a:rPr lang="en-GB" b="1" dirty="0"/>
              <a:t>Tutors to Edit: </a:t>
            </a:r>
            <a:r>
              <a:rPr lang="en-GB" dirty="0"/>
              <a:t>Practise your referencing… </a:t>
            </a:r>
          </a:p>
        </p:txBody>
      </p:sp>
      <p:sp>
        <p:nvSpPr>
          <p:cNvPr id="3" name="Content Placeholder 2">
            <a:extLst>
              <a:ext uri="{FF2B5EF4-FFF2-40B4-BE49-F238E27FC236}">
                <a16:creationId xmlns:a16="http://schemas.microsoft.com/office/drawing/2014/main" id="{A28C5448-7CE6-412E-8F8B-EF3209D4F85E}"/>
              </a:ext>
            </a:extLst>
          </p:cNvPr>
          <p:cNvSpPr>
            <a:spLocks noGrp="1"/>
          </p:cNvSpPr>
          <p:nvPr>
            <p:ph idx="1"/>
          </p:nvPr>
        </p:nvSpPr>
        <p:spPr/>
        <p:txBody>
          <a:bodyPr>
            <a:normAutofit fontScale="92500"/>
          </a:bodyPr>
          <a:lstStyle/>
          <a:p>
            <a:r>
              <a:rPr lang="en-GB" dirty="0">
                <a:highlight>
                  <a:srgbClr val="FFFF00"/>
                </a:highlight>
              </a:rPr>
              <a:t>We recommend some of the following activities:</a:t>
            </a:r>
          </a:p>
          <a:p>
            <a:pPr lvl="1"/>
            <a:r>
              <a:rPr lang="en-GB" dirty="0">
                <a:highlight>
                  <a:srgbClr val="FFFF00"/>
                </a:highlight>
              </a:rPr>
              <a:t>Pupils can be asked to write a reference for a source they have used in the tutorial (Lower challenge/Younger age groups)</a:t>
            </a:r>
          </a:p>
          <a:p>
            <a:pPr lvl="1"/>
            <a:r>
              <a:rPr lang="en-GB" dirty="0">
                <a:highlight>
                  <a:srgbClr val="FFFF00"/>
                </a:highlight>
              </a:rPr>
              <a:t>Prepare a paragraph in advance of the tutorial using the source(s) from the tutorial and include information that needs referencing. Share this with pupils and ask them to input references in the text and to draft the references themselves using </a:t>
            </a:r>
            <a:r>
              <a:rPr lang="en-GB" dirty="0">
                <a:highlight>
                  <a:srgbClr val="00FF00"/>
                </a:highlight>
              </a:rPr>
              <a:t>Appendix X in the handbook (the referencing appendix that currently exists).  </a:t>
            </a:r>
            <a:r>
              <a:rPr lang="en-GB" dirty="0">
                <a:highlight>
                  <a:srgbClr val="FFFF00"/>
                </a:highlight>
              </a:rPr>
              <a:t>Then share the correct answer with the whole group, so pupils can check their own work(Higher challenge/older age groups)</a:t>
            </a:r>
          </a:p>
          <a:p>
            <a:r>
              <a:rPr lang="en-GB" dirty="0">
                <a:highlight>
                  <a:srgbClr val="FFFF00"/>
                </a:highlight>
              </a:rPr>
              <a:t>The worksheet in their handbooks summarises key information about this skill to support any task or activity you create</a:t>
            </a:r>
          </a:p>
          <a:p>
            <a:endParaRPr lang="en-GB" dirty="0"/>
          </a:p>
        </p:txBody>
      </p:sp>
    </p:spTree>
    <p:extLst>
      <p:ext uri="{BB962C8B-B14F-4D97-AF65-F5344CB8AC3E}">
        <p14:creationId xmlns:p14="http://schemas.microsoft.com/office/powerpoint/2010/main" val="246098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4886068"/>
      </p:ext>
    </p:extLst>
  </p:cSld>
  <p:clrMapOvr>
    <a:masterClrMapping/>
  </p:clrMapOvr>
</p:sld>
</file>

<file path=ppt/theme/theme1.xml><?xml version="1.0" encoding="utf-8"?>
<a:theme xmlns:a="http://schemas.openxmlformats.org/drawingml/2006/main" name="Office Theme">
  <a:themeElements>
    <a:clrScheme name="The Brilliant Club 2">
      <a:dk1>
        <a:sysClr val="windowText" lastClr="000000"/>
      </a:dk1>
      <a:lt1>
        <a:sysClr val="window" lastClr="FFFFFF"/>
      </a:lt1>
      <a:dk2>
        <a:srgbClr val="44546A"/>
      </a:dk2>
      <a:lt2>
        <a:srgbClr val="E7E6E6"/>
      </a:lt2>
      <a:accent1>
        <a:srgbClr val="463278"/>
      </a:accent1>
      <a:accent2>
        <a:srgbClr val="F53764"/>
      </a:accent2>
      <a:accent3>
        <a:srgbClr val="32B996"/>
      </a:accent3>
      <a:accent4>
        <a:srgbClr val="FFF069"/>
      </a:accent4>
      <a:accent5>
        <a:srgbClr val="418CDC"/>
      </a:accent5>
      <a:accent6>
        <a:srgbClr val="FFB95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SP ppt vF (1)" id="{9FB7AA65-1E63-42B7-9257-CECA1F88DF74}" vid="{9B2AA405-5A84-4C23-B2A8-2889D1B793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5E6DC7EEBC624EA95CF7D0F2FD65F1" ma:contentTypeVersion="15" ma:contentTypeDescription="Create a new document." ma:contentTypeScope="" ma:versionID="4bc847351197877f5e7a864090cd843a">
  <xsd:schema xmlns:xsd="http://www.w3.org/2001/XMLSchema" xmlns:xs="http://www.w3.org/2001/XMLSchema" xmlns:p="http://schemas.microsoft.com/office/2006/metadata/properties" xmlns:ns2="0a78171b-79ba-49c9-a65d-fc675f22b952" xmlns:ns3="cfe2d742-c946-47a1-8be0-f95b0ca4b8ea" targetNamespace="http://schemas.microsoft.com/office/2006/metadata/properties" ma:root="true" ma:fieldsID="3d33d4c32dcafe52c7e61559eb58defc" ns2:_="" ns3:_="">
    <xsd:import namespace="0a78171b-79ba-49c9-a65d-fc675f22b952"/>
    <xsd:import namespace="cfe2d742-c946-47a1-8be0-f95b0ca4b8e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Notes0"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8171b-79ba-49c9-a65d-fc675f22b95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fe2d742-c946-47a1-8be0-f95b0ca4b8e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Notes0" ma:index="18" nillable="true" ma:displayName="Notes" ma:description="Word and PDF versions please" ma:format="Dropdown" ma:internalName="Notes0">
      <xsd:simpleType>
        <xsd:restriction base="dms:Text">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otes0 xmlns="cfe2d742-c946-47a1-8be0-f95b0ca4b8e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BC7E28-17B6-416F-89B0-47C1F256305F}"/>
</file>

<file path=customXml/itemProps2.xml><?xml version="1.0" encoding="utf-8"?>
<ds:datastoreItem xmlns:ds="http://schemas.openxmlformats.org/officeDocument/2006/customXml" ds:itemID="{408E231C-7DB8-4144-8EA9-A110B1DBD10A}">
  <ds:schemaRefs>
    <ds:schemaRef ds:uri="http://www.w3.org/XML/1998/namespace"/>
    <ds:schemaRef ds:uri="http://purl.org/dc/elements/1.1/"/>
    <ds:schemaRef ds:uri="http://schemas.microsoft.com/office/2006/metadata/properties"/>
    <ds:schemaRef ds:uri="http://purl.org/dc/terms/"/>
    <ds:schemaRef ds:uri="http://purl.org/dc/dcmitype/"/>
    <ds:schemaRef ds:uri="http://schemas.microsoft.com/office/2006/documentManagement/types"/>
    <ds:schemaRef ds:uri="bde5bf4c-0265-428d-9ecc-96d53041770c"/>
    <ds:schemaRef ds:uri="df3fe01b-edae-45d6-8912-1f7185d01246"/>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E364D27-52EA-4098-8FA6-D8966BF8DF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TSP ppt vF</Template>
  <TotalTime>356</TotalTime>
  <Words>625</Words>
  <Application>Microsoft Office PowerPoint</Application>
  <PresentationFormat>Widescreen</PresentationFormat>
  <Paragraphs>42</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Symbol</vt:lpstr>
      <vt:lpstr>Office Theme</vt:lpstr>
      <vt:lpstr>Referencing and Plagiarism</vt:lpstr>
      <vt:lpstr>PowerPoint Presentation</vt:lpstr>
      <vt:lpstr>What is plagiarism?</vt:lpstr>
      <vt:lpstr>PowerPoint Presentation</vt:lpstr>
      <vt:lpstr>Tutors to Edit: Practise your referencing…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“research ready”</dc:title>
  <dc:creator>Lauren Mottle</dc:creator>
  <cp:lastModifiedBy>Lauren Mottle</cp:lastModifiedBy>
  <cp:revision>3</cp:revision>
  <dcterms:created xsi:type="dcterms:W3CDTF">2020-06-09T08:30:26Z</dcterms:created>
  <dcterms:modified xsi:type="dcterms:W3CDTF">2020-07-01T07:34:27Z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0x0101006C5E6DC7EEBC624EA95CF7D0F2FD65F1</vt:lpwstr>
  </property>
</Properties>
</file>