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70" r:id="rId5"/>
  </p:sldMasterIdLst>
  <p:notesMasterIdLst>
    <p:notesMasterId r:id="rId23"/>
  </p:notesMasterIdLst>
  <p:sldIdLst>
    <p:sldId id="256" r:id="rId6"/>
    <p:sldId id="259" r:id="rId7"/>
    <p:sldId id="284" r:id="rId8"/>
    <p:sldId id="278" r:id="rId9"/>
    <p:sldId id="279" r:id="rId10"/>
    <p:sldId id="286" r:id="rId11"/>
    <p:sldId id="280" r:id="rId12"/>
    <p:sldId id="282" r:id="rId13"/>
    <p:sldId id="283" r:id="rId14"/>
    <p:sldId id="281" r:id="rId15"/>
    <p:sldId id="287" r:id="rId16"/>
    <p:sldId id="289" r:id="rId17"/>
    <p:sldId id="288" r:id="rId18"/>
    <p:sldId id="271" r:id="rId19"/>
    <p:sldId id="270" r:id="rId20"/>
    <p:sldId id="285" r:id="rId21"/>
    <p:sldId id="258"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uren Mottle" initials="LM" lastIdx="6" clrIdx="0">
    <p:extLst>
      <p:ext uri="{19B8F6BF-5375-455C-9EA6-DF929625EA0E}">
        <p15:presenceInfo xmlns:p15="http://schemas.microsoft.com/office/powerpoint/2012/main" userId="S::lauren.mottle@thebrilliantclub.org::1db526b1-7364-4d1c-afcd-d0ac1c3702c9" providerId="AD"/>
      </p:ext>
    </p:extLst>
  </p:cmAuthor>
  <p:cmAuthor id="2" name="Teresa Phipps" initials="TP" lastIdx="1" clrIdx="1">
    <p:extLst>
      <p:ext uri="{19B8F6BF-5375-455C-9EA6-DF929625EA0E}">
        <p15:presenceInfo xmlns:p15="http://schemas.microsoft.com/office/powerpoint/2012/main" userId="S::teresa.phipps@thebrilliantclub.org::5047cbbb-3461-4a26-986e-33a0b5d5466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3278"/>
    <a:srgbClr val="4472C4"/>
    <a:srgbClr val="32B996"/>
    <a:srgbClr val="F5376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64512" autoAdjust="0"/>
  </p:normalViewPr>
  <p:slideViewPr>
    <p:cSldViewPr snapToGrid="0">
      <p:cViewPr varScale="1">
        <p:scale>
          <a:sx n="73" d="100"/>
          <a:sy n="73" d="100"/>
        </p:scale>
        <p:origin x="10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en Mottle" userId="1db526b1-7364-4d1c-afcd-d0ac1c3702c9" providerId="ADAL" clId="{02474964-8374-46E4-8D62-CE01EB64E53D}"/>
    <pc:docChg chg="undo custSel">
      <pc:chgData name="Lauren Mottle" userId="1db526b1-7364-4d1c-afcd-d0ac1c3702c9" providerId="ADAL" clId="{02474964-8374-46E4-8D62-CE01EB64E53D}" dt="2020-08-03T07:10:38.518" v="4" actId="1592"/>
      <pc:docMkLst>
        <pc:docMk/>
      </pc:docMkLst>
      <pc:sldChg chg="delCm">
        <pc:chgData name="Lauren Mottle" userId="1db526b1-7364-4d1c-afcd-d0ac1c3702c9" providerId="ADAL" clId="{02474964-8374-46E4-8D62-CE01EB64E53D}" dt="2020-08-03T07:10:14.807" v="0" actId="1592"/>
        <pc:sldMkLst>
          <pc:docMk/>
          <pc:sldMk cId="277276775" sldId="259"/>
        </pc:sldMkLst>
      </pc:sldChg>
      <pc:sldChg chg="addCm delCm">
        <pc:chgData name="Lauren Mottle" userId="1db526b1-7364-4d1c-afcd-d0ac1c3702c9" providerId="ADAL" clId="{02474964-8374-46E4-8D62-CE01EB64E53D}" dt="2020-08-03T07:10:30.348" v="3" actId="1592"/>
        <pc:sldMkLst>
          <pc:docMk/>
          <pc:sldMk cId="2409366020" sldId="283"/>
        </pc:sldMkLst>
      </pc:sldChg>
      <pc:sldChg chg="delCm">
        <pc:chgData name="Lauren Mottle" userId="1db526b1-7364-4d1c-afcd-d0ac1c3702c9" providerId="ADAL" clId="{02474964-8374-46E4-8D62-CE01EB64E53D}" dt="2020-08-03T07:10:38.518" v="4" actId="1592"/>
        <pc:sldMkLst>
          <pc:docMk/>
          <pc:sldMk cId="1778334404" sldId="285"/>
        </pc:sldMkLst>
      </pc:sldChg>
    </pc:docChg>
  </pc:docChgLst>
  <pc:docChgLst>
    <pc:chgData name="Lauren Mottle" userId="1db526b1-7364-4d1c-afcd-d0ac1c3702c9" providerId="ADAL" clId="{9B8F6D4B-1365-4A78-BDDE-7C65A3B066AE}"/>
    <pc:docChg chg="modSld">
      <pc:chgData name="Lauren Mottle" userId="1db526b1-7364-4d1c-afcd-d0ac1c3702c9" providerId="ADAL" clId="{9B8F6D4B-1365-4A78-BDDE-7C65A3B066AE}" dt="2020-07-28T08:36:36.945" v="95" actId="20577"/>
      <pc:docMkLst>
        <pc:docMk/>
      </pc:docMkLst>
      <pc:sldChg chg="modNotesTx">
        <pc:chgData name="Lauren Mottle" userId="1db526b1-7364-4d1c-afcd-d0ac1c3702c9" providerId="ADAL" clId="{9B8F6D4B-1365-4A78-BDDE-7C65A3B066AE}" dt="2020-07-28T08:36:36.945" v="95" actId="20577"/>
        <pc:sldMkLst>
          <pc:docMk/>
          <pc:sldMk cId="2424328649" sldId="284"/>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C218D6-ECC9-4848-9FF8-EAC4FE1295E0}" type="datetimeFigureOut">
              <a:rPr lang="en-GB" smtClean="0"/>
              <a:t>03/08/2020</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D219D2-F1EA-417C-954C-4F5CA7E72037}" type="slidenum">
              <a:rPr lang="en-GB" smtClean="0"/>
              <a:t>‹#›</a:t>
            </a:fld>
            <a:endParaRPr lang="en-GB" dirty="0"/>
          </a:p>
        </p:txBody>
      </p:sp>
    </p:spTree>
    <p:extLst>
      <p:ext uri="{BB962C8B-B14F-4D97-AF65-F5344CB8AC3E}">
        <p14:creationId xmlns:p14="http://schemas.microsoft.com/office/powerpoint/2010/main" val="2081182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t>This presentation will help prepare pupils for how to write an effective academic essay.  We encourage you to review slides 2-7 with all pupils.  You will know your group best, but it may be that KS2 pupils would benefit from reviewing slides 8-11 which introduces them to essay structure and the difference between analysis and description.  Key Stage 3 pupils, however, may already have a good understanding of essay structure and thus would benefit from reviewing slides 10-14 with you to explore the difference between analysis and description in more detail.</a:t>
            </a:r>
            <a:endParaRPr lang="en-GB" sz="1200" b="1" dirty="0"/>
          </a:p>
        </p:txBody>
      </p:sp>
      <p:sp>
        <p:nvSpPr>
          <p:cNvPr id="4" name="Slide Number Placeholder 3"/>
          <p:cNvSpPr>
            <a:spLocks noGrp="1"/>
          </p:cNvSpPr>
          <p:nvPr>
            <p:ph type="sldNum" sz="quarter" idx="5"/>
          </p:nvPr>
        </p:nvSpPr>
        <p:spPr/>
        <p:txBody>
          <a:bodyPr/>
          <a:lstStyle/>
          <a:p>
            <a:fld id="{55D219D2-F1EA-417C-954C-4F5CA7E72037}" type="slidenum">
              <a:rPr lang="en-GB" smtClean="0"/>
              <a:t>1</a:t>
            </a:fld>
            <a:endParaRPr lang="en-GB" dirty="0"/>
          </a:p>
        </p:txBody>
      </p:sp>
    </p:spTree>
    <p:extLst>
      <p:ext uri="{BB962C8B-B14F-4D97-AF65-F5344CB8AC3E}">
        <p14:creationId xmlns:p14="http://schemas.microsoft.com/office/powerpoint/2010/main" val="17158516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We have referred to the use of evidence and the importance of analysis earlier in this session. This section looks at what these skills mean and how to incorporate this into essay writing.</a:t>
            </a:r>
          </a:p>
          <a:p>
            <a:r>
              <a:rPr lang="en-US" b="0" dirty="0"/>
              <a:t>Good essays use evidence to support their argument. This helps to make your points much more convincing.</a:t>
            </a:r>
          </a:p>
          <a:p>
            <a:r>
              <a:rPr lang="en-US" b="0" dirty="0"/>
              <a:t>To get the best marks, you need to </a:t>
            </a:r>
            <a:r>
              <a:rPr lang="en-US" b="0" dirty="0" err="1"/>
              <a:t>analyse</a:t>
            </a:r>
            <a:r>
              <a:rPr lang="en-US" b="0" dirty="0"/>
              <a:t> this evidence, not just describe what it says.</a:t>
            </a:r>
          </a:p>
          <a:p>
            <a:r>
              <a:rPr lang="en-US" b="0" dirty="0"/>
              <a:t>Description is the ‘what’ part of your essay.</a:t>
            </a:r>
          </a:p>
          <a:p>
            <a:r>
              <a:rPr lang="en-US" b="0" dirty="0"/>
              <a:t>Analysis is the ‘why’ or the ‘so what?’. This is where you link the evidence to your question and use it to make your argument.</a:t>
            </a:r>
          </a:p>
          <a:p>
            <a:endParaRPr lang="en-US" b="0" dirty="0"/>
          </a:p>
          <a:p>
            <a:r>
              <a:rPr lang="en-US" b="0" dirty="0"/>
              <a:t>Link back to source analysis session here.</a:t>
            </a:r>
            <a:endParaRPr lang="en-GB" b="0" dirty="0"/>
          </a:p>
        </p:txBody>
      </p:sp>
      <p:sp>
        <p:nvSpPr>
          <p:cNvPr id="4" name="Slide Number Placeholder 3"/>
          <p:cNvSpPr>
            <a:spLocks noGrp="1"/>
          </p:cNvSpPr>
          <p:nvPr>
            <p:ph type="sldNum" sz="quarter" idx="5"/>
          </p:nvPr>
        </p:nvSpPr>
        <p:spPr/>
        <p:txBody>
          <a:bodyPr/>
          <a:lstStyle/>
          <a:p>
            <a:fld id="{421C7294-5C3C-44C2-B091-FC3BE6ECDCB0}" type="slidenum">
              <a:rPr lang="en-US" smtClean="0"/>
              <a:t>10</a:t>
            </a:fld>
            <a:endParaRPr lang="en-US"/>
          </a:p>
        </p:txBody>
      </p:sp>
    </p:spTree>
    <p:extLst>
      <p:ext uri="{BB962C8B-B14F-4D97-AF65-F5344CB8AC3E}">
        <p14:creationId xmlns:p14="http://schemas.microsoft.com/office/powerpoint/2010/main" val="1784747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first step is to ensure that pupils understand the difference between description and analysis. This has been referred to in earlier parts of the session but the next 2 slides go over this in more detail.</a:t>
            </a:r>
          </a:p>
          <a:p>
            <a:endParaRPr lang="en-US" dirty="0"/>
          </a:p>
          <a:p>
            <a:r>
              <a:rPr lang="en-US" dirty="0"/>
              <a:t>These examples model a descriptive and an analytical paragraph drawn from the source on pets on Instagram. You may wish to replace with a source more relevant to your course.</a:t>
            </a:r>
          </a:p>
          <a:p>
            <a:r>
              <a:rPr lang="en-US" dirty="0"/>
              <a:t>Ask pupils to read each one and decide which one is descriptive and which is analytical.</a:t>
            </a:r>
          </a:p>
          <a:p>
            <a:r>
              <a:rPr lang="en-US" dirty="0"/>
              <a:t>Extension: can they identify 2 reasons why the paragraph on the right is analytical?</a:t>
            </a:r>
          </a:p>
          <a:p>
            <a:endParaRPr lang="en-US" dirty="0"/>
          </a:p>
          <a:p>
            <a:r>
              <a:rPr lang="en-US" dirty="0"/>
              <a:t>Key points to draw out:</a:t>
            </a:r>
          </a:p>
          <a:p>
            <a:r>
              <a:rPr lang="en-US" dirty="0"/>
              <a:t>Descriptive paragraph recites the numbers for different accounts. There is some comparison between the numbers of the top 2 accounts, but no consideration of their significance. On the whole the description simply puts into words what is in the graphic.</a:t>
            </a:r>
          </a:p>
          <a:p>
            <a:r>
              <a:rPr lang="en-US" dirty="0"/>
              <a:t>Analytical paragraph opens with a clear statement drawn from the statistics that shows the ability to understand and interpret the graphic. It then moves on to consider trends in the evidence, rather than simply stating the order of popularity. There is also a statement regarding contrasts of dog and cat accounts. The comment on the fox and raccoon account shows the ability to spot more unusual features of the statistics, and attempts to consider why these might appear among the list of dogs and cats.</a:t>
            </a:r>
          </a:p>
          <a:p>
            <a:endParaRPr lang="en-GB" dirty="0"/>
          </a:p>
        </p:txBody>
      </p:sp>
      <p:sp>
        <p:nvSpPr>
          <p:cNvPr id="4" name="Slide Number Placeholder 3"/>
          <p:cNvSpPr>
            <a:spLocks noGrp="1"/>
          </p:cNvSpPr>
          <p:nvPr>
            <p:ph type="sldNum" sz="quarter" idx="5"/>
          </p:nvPr>
        </p:nvSpPr>
        <p:spPr/>
        <p:txBody>
          <a:bodyPr/>
          <a:lstStyle/>
          <a:p>
            <a:fld id="{55D219D2-F1EA-417C-954C-4F5CA7E72037}" type="slidenum">
              <a:rPr lang="en-GB" smtClean="0"/>
              <a:t>11</a:t>
            </a:fld>
            <a:endParaRPr lang="en-GB" dirty="0"/>
          </a:p>
        </p:txBody>
      </p:sp>
    </p:spTree>
    <p:extLst>
      <p:ext uri="{BB962C8B-B14F-4D97-AF65-F5344CB8AC3E}">
        <p14:creationId xmlns:p14="http://schemas.microsoft.com/office/powerpoint/2010/main" val="1600139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we have looked at the difference between description and analysis we can think about how to use this skill in an essay.</a:t>
            </a:r>
          </a:p>
          <a:p>
            <a:r>
              <a:rPr lang="en-US" dirty="0"/>
              <a:t>The PEEL technique is a way of turning analysis into a paragraph to be used in an essay.</a:t>
            </a:r>
            <a:endParaRPr lang="en-GB" dirty="0"/>
          </a:p>
        </p:txBody>
      </p:sp>
      <p:sp>
        <p:nvSpPr>
          <p:cNvPr id="4" name="Slide Number Placeholder 3"/>
          <p:cNvSpPr>
            <a:spLocks noGrp="1"/>
          </p:cNvSpPr>
          <p:nvPr>
            <p:ph type="sldNum" sz="quarter" idx="5"/>
          </p:nvPr>
        </p:nvSpPr>
        <p:spPr/>
        <p:txBody>
          <a:bodyPr/>
          <a:lstStyle/>
          <a:p>
            <a:fld id="{55D219D2-F1EA-417C-954C-4F5CA7E72037}" type="slidenum">
              <a:rPr lang="en-GB" smtClean="0"/>
              <a:t>12</a:t>
            </a:fld>
            <a:endParaRPr lang="en-GB" dirty="0"/>
          </a:p>
        </p:txBody>
      </p:sp>
    </p:spTree>
    <p:extLst>
      <p:ext uri="{BB962C8B-B14F-4D97-AF65-F5344CB8AC3E}">
        <p14:creationId xmlns:p14="http://schemas.microsoft.com/office/powerpoint/2010/main" val="37712710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worked example of PEEL, using the statistics about pets on Instagram.</a:t>
            </a:r>
          </a:p>
          <a:p>
            <a:endParaRPr lang="en-US" dirty="0"/>
          </a:p>
          <a:p>
            <a:r>
              <a:rPr lang="en-US" dirty="0"/>
              <a:t>Together, this would form one paragraph of the essay.</a:t>
            </a:r>
            <a:endParaRPr lang="en-GB" dirty="0"/>
          </a:p>
        </p:txBody>
      </p:sp>
      <p:sp>
        <p:nvSpPr>
          <p:cNvPr id="4" name="Slide Number Placeholder 3"/>
          <p:cNvSpPr>
            <a:spLocks noGrp="1"/>
          </p:cNvSpPr>
          <p:nvPr>
            <p:ph type="sldNum" sz="quarter" idx="5"/>
          </p:nvPr>
        </p:nvSpPr>
        <p:spPr/>
        <p:txBody>
          <a:bodyPr/>
          <a:lstStyle/>
          <a:p>
            <a:fld id="{55D219D2-F1EA-417C-954C-4F5CA7E72037}" type="slidenum">
              <a:rPr lang="en-GB" smtClean="0"/>
              <a:t>13</a:t>
            </a:fld>
            <a:endParaRPr lang="en-GB" dirty="0"/>
          </a:p>
        </p:txBody>
      </p:sp>
    </p:spTree>
    <p:extLst>
      <p:ext uri="{BB962C8B-B14F-4D97-AF65-F5344CB8AC3E}">
        <p14:creationId xmlns:p14="http://schemas.microsoft.com/office/powerpoint/2010/main" val="8713687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A recap of key things to remember when writing an essay:</a:t>
            </a:r>
          </a:p>
          <a:p>
            <a:pPr marL="228600" indent="-228600">
              <a:buAutoNum type="arabicPeriod"/>
            </a:pPr>
            <a:r>
              <a:rPr lang="en-US" dirty="0"/>
              <a:t>Make a plan before you start writing. This will help you make sure that all your points relate to the argument and you can easily move the structure around if you need to.</a:t>
            </a:r>
          </a:p>
          <a:p>
            <a:pPr marL="228600" indent="-228600">
              <a:buAutoNum type="arabicPeriod"/>
            </a:pPr>
            <a:r>
              <a:rPr lang="en-US" dirty="0"/>
              <a:t>Remember to use paragraphs. Each point/section of your argument should have its own </a:t>
            </a:r>
            <a:r>
              <a:rPr lang="en-US" dirty="0" err="1"/>
              <a:t>parapraph</a:t>
            </a:r>
            <a:r>
              <a:rPr lang="en-US" dirty="0"/>
              <a:t>, using PEEL.</a:t>
            </a:r>
          </a:p>
          <a:p>
            <a:pPr marL="228600" indent="-228600">
              <a:buAutoNum type="arabicPeriod"/>
            </a:pPr>
            <a:r>
              <a:rPr lang="en-US" dirty="0" err="1"/>
              <a:t>Analyse</a:t>
            </a:r>
            <a:r>
              <a:rPr lang="en-US" dirty="0"/>
              <a:t> don’t describe - Description is for introducing a topic – “what, who, when, where”. Analysis is for examining the evidence and weighing up different ideas. Don’t just copy the relevant research, question whether it supports your point. You can use ‘This may show…’, ‘…because…’, ‘This suggests…’</a:t>
            </a:r>
          </a:p>
          <a:p>
            <a:pPr marL="228600" indent="-228600">
              <a:buAutoNum type="arabicPeriod"/>
            </a:pPr>
            <a:r>
              <a:rPr lang="en-US" dirty="0"/>
              <a:t>Use relevant evidence and research to support your points – look back through your course handbook to help you find sources. </a:t>
            </a:r>
          </a:p>
          <a:p>
            <a:pPr marL="228600" indent="-228600">
              <a:buAutoNum type="arabicPeriod"/>
            </a:pPr>
            <a:r>
              <a:rPr lang="en-US" dirty="0"/>
              <a:t>Link it back to the question – Ensure each paragraph links back to the question and question yourself ‘am I answering the question?’ ‘Do my arguments link back to the question?’ Don’t just use the essay as an opportunity to write everything you know on </a:t>
            </a:r>
            <a:r>
              <a:rPr lang="en-US"/>
              <a:t>the subject!</a:t>
            </a:r>
            <a:endParaRPr lang="en-US" dirty="0"/>
          </a:p>
          <a:p>
            <a:pPr marL="228600" indent="-228600">
              <a:buAutoNum type="arabicPeriod"/>
            </a:pPr>
            <a:endParaRPr lang="en-US" dirty="0"/>
          </a:p>
          <a:p>
            <a:pPr marL="228600" indent="-228600">
              <a:buAutoNum type="arabicPeriod"/>
            </a:pPr>
            <a:endParaRPr lang="en-US" dirty="0"/>
          </a:p>
          <a:p>
            <a:pPr marL="228600" indent="-228600">
              <a:buAutoNum type="arabicPeriod"/>
            </a:pPr>
            <a:endParaRPr lang="en-GB" dirty="0"/>
          </a:p>
        </p:txBody>
      </p:sp>
      <p:sp>
        <p:nvSpPr>
          <p:cNvPr id="4" name="Slide Number Placeholder 3"/>
          <p:cNvSpPr>
            <a:spLocks noGrp="1"/>
          </p:cNvSpPr>
          <p:nvPr>
            <p:ph type="sldNum" sz="quarter" idx="5"/>
          </p:nvPr>
        </p:nvSpPr>
        <p:spPr/>
        <p:txBody>
          <a:bodyPr/>
          <a:lstStyle/>
          <a:p>
            <a:fld id="{421C7294-5C3C-44C2-B091-FC3BE6ECDCB0}" type="slidenum">
              <a:rPr lang="en-US" smtClean="0"/>
              <a:t>14</a:t>
            </a:fld>
            <a:endParaRPr lang="en-US"/>
          </a:p>
        </p:txBody>
      </p:sp>
    </p:spTree>
    <p:extLst>
      <p:ext uri="{BB962C8B-B14F-4D97-AF65-F5344CB8AC3E}">
        <p14:creationId xmlns:p14="http://schemas.microsoft.com/office/powerpoint/2010/main" val="3633350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Tutor Edits this slide – it is worth noting that pupils most often struggle with moving from description to analysis </a:t>
            </a:r>
          </a:p>
          <a:p>
            <a:endParaRPr lang="en-GB" dirty="0"/>
          </a:p>
          <a:p>
            <a:r>
              <a:rPr lang="en-GB" dirty="0"/>
              <a:t>You may wish to incorporate more than one of these activities at different points in the presentation, as they do not all have to be concluding activities.</a:t>
            </a:r>
          </a:p>
        </p:txBody>
      </p:sp>
      <p:sp>
        <p:nvSpPr>
          <p:cNvPr id="4" name="Slide Number Placeholder 3"/>
          <p:cNvSpPr>
            <a:spLocks noGrp="1"/>
          </p:cNvSpPr>
          <p:nvPr>
            <p:ph type="sldNum" sz="quarter" idx="5"/>
          </p:nvPr>
        </p:nvSpPr>
        <p:spPr/>
        <p:txBody>
          <a:bodyPr/>
          <a:lstStyle/>
          <a:p>
            <a:fld id="{55D219D2-F1EA-417C-954C-4F5CA7E72037}" type="slidenum">
              <a:rPr lang="en-GB" smtClean="0"/>
              <a:t>15</a:t>
            </a:fld>
            <a:endParaRPr lang="en-GB" dirty="0"/>
          </a:p>
        </p:txBody>
      </p:sp>
    </p:spTree>
    <p:extLst>
      <p:ext uri="{BB962C8B-B14F-4D97-AF65-F5344CB8AC3E}">
        <p14:creationId xmlns:p14="http://schemas.microsoft.com/office/powerpoint/2010/main" val="25492124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Optional additional task to explore PEEL in practice:</a:t>
            </a:r>
          </a:p>
          <a:p>
            <a:endParaRPr lang="en-US" dirty="0"/>
          </a:p>
          <a:p>
            <a:r>
              <a:rPr lang="en-US" dirty="0"/>
              <a:t>Task in pairs: how has this essay used PEEL? Ask pupils to identify where this has been used in the example essay.</a:t>
            </a:r>
          </a:p>
          <a:p>
            <a:r>
              <a:rPr lang="en-US" dirty="0"/>
              <a:t>Extension: how could this be improved?</a:t>
            </a:r>
          </a:p>
          <a:p>
            <a:endParaRPr lang="en-US" dirty="0"/>
          </a:p>
          <a:p>
            <a:r>
              <a:rPr lang="en-US" dirty="0"/>
              <a:t>Paragraph 2:</a:t>
            </a:r>
          </a:p>
          <a:p>
            <a:r>
              <a:rPr lang="en-US" dirty="0"/>
              <a:t>Point: Sentence 1: mobile phones cause disruption.</a:t>
            </a:r>
          </a:p>
          <a:p>
            <a:r>
              <a:rPr lang="en-US" dirty="0"/>
              <a:t>Evidence: NASWT survey with statistic.</a:t>
            </a:r>
          </a:p>
          <a:p>
            <a:r>
              <a:rPr lang="en-US" dirty="0"/>
              <a:t>Explanation: ‘This figure shows that…’</a:t>
            </a:r>
          </a:p>
          <a:p>
            <a:r>
              <a:rPr lang="en-US" dirty="0"/>
              <a:t>Link: the final sentence also serves to link back to the question.</a:t>
            </a:r>
          </a:p>
          <a:p>
            <a:endParaRPr lang="en-US" dirty="0"/>
          </a:p>
          <a:p>
            <a:r>
              <a:rPr lang="en-US" dirty="0"/>
              <a:t>Paragraph 3:</a:t>
            </a:r>
          </a:p>
          <a:p>
            <a:r>
              <a:rPr lang="en-US" dirty="0"/>
              <a:t>Point: Young people may feel safer with mobile phones at school.</a:t>
            </a:r>
          </a:p>
          <a:p>
            <a:r>
              <a:rPr lang="en-US" dirty="0"/>
              <a:t>Evidence: getting in touch with family (but </a:t>
            </a:r>
            <a:r>
              <a:rPr lang="en-US" dirty="0" err="1"/>
              <a:t>nt</a:t>
            </a:r>
            <a:r>
              <a:rPr lang="en-US" dirty="0"/>
              <a:t> specific evidence here – could be improved with a source or quote)</a:t>
            </a:r>
          </a:p>
          <a:p>
            <a:r>
              <a:rPr lang="en-US" dirty="0"/>
              <a:t>Evidence: Oxford University study (this does not specifically relate to the point of feeling safer, rather that mobile phones are not detrimental for mental health)</a:t>
            </a:r>
          </a:p>
          <a:p>
            <a:r>
              <a:rPr lang="en-US" dirty="0"/>
              <a:t>Explanation and Link are missing here – what could be added?</a:t>
            </a:r>
          </a:p>
          <a:p>
            <a:endParaRPr lang="en-US" dirty="0"/>
          </a:p>
        </p:txBody>
      </p:sp>
      <p:sp>
        <p:nvSpPr>
          <p:cNvPr id="4" name="Slide Number Placeholder 3"/>
          <p:cNvSpPr>
            <a:spLocks noGrp="1"/>
          </p:cNvSpPr>
          <p:nvPr>
            <p:ph type="sldNum" sz="quarter" idx="5"/>
          </p:nvPr>
        </p:nvSpPr>
        <p:spPr/>
        <p:txBody>
          <a:bodyPr/>
          <a:lstStyle/>
          <a:p>
            <a:fld id="{421C7294-5C3C-44C2-B091-FC3BE6ECDCB0}" type="slidenum">
              <a:rPr lang="en-US" smtClean="0"/>
              <a:t>16</a:t>
            </a:fld>
            <a:endParaRPr lang="en-US"/>
          </a:p>
        </p:txBody>
      </p:sp>
    </p:spTree>
    <p:extLst>
      <p:ext uri="{BB962C8B-B14F-4D97-AF65-F5344CB8AC3E}">
        <p14:creationId xmlns:p14="http://schemas.microsoft.com/office/powerpoint/2010/main" val="385335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is an optional starter activity to get pupils to think about the academic skills that they have learnt over the programme and how these apply to their final assignment. You can also adapt this to your specific topic.  For example – you can ask pupils to reflect on what skills a scientist or writer needs to write a successful essay. You could also ask pupils if they can think of anything else that is missing.</a:t>
            </a:r>
          </a:p>
          <a:p>
            <a:endParaRPr lang="en-GB" dirty="0"/>
          </a:p>
          <a:p>
            <a:r>
              <a:rPr lang="en-GB" dirty="0"/>
              <a:t>Those without ticks are things to avoid – you can use these as a starting point to discuss what makes a good essay and things to avoid.</a:t>
            </a:r>
          </a:p>
        </p:txBody>
      </p:sp>
      <p:sp>
        <p:nvSpPr>
          <p:cNvPr id="4" name="Slide Number Placeholder 3"/>
          <p:cNvSpPr>
            <a:spLocks noGrp="1"/>
          </p:cNvSpPr>
          <p:nvPr>
            <p:ph type="sldNum" sz="quarter" idx="5"/>
          </p:nvPr>
        </p:nvSpPr>
        <p:spPr/>
        <p:txBody>
          <a:bodyPr/>
          <a:lstStyle/>
          <a:p>
            <a:fld id="{55D219D2-F1EA-417C-954C-4F5CA7E72037}" type="slidenum">
              <a:rPr lang="en-GB" smtClean="0"/>
              <a:t>2</a:t>
            </a:fld>
            <a:endParaRPr lang="en-GB"/>
          </a:p>
        </p:txBody>
      </p:sp>
    </p:spTree>
    <p:extLst>
      <p:ext uri="{BB962C8B-B14F-4D97-AF65-F5344CB8AC3E}">
        <p14:creationId xmlns:p14="http://schemas.microsoft.com/office/powerpoint/2010/main" val="25691203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purpose of the final assignment is for pupils to demonstrate their ability to form an academic argument. It is worth mentioning to pupils here that academic arguments are often more complex than a yes or no answer, but that you still want them to make their opinion or ideas about the topic clear</a:t>
            </a:r>
            <a:r>
              <a:rPr lang="en-US"/>
              <a:t>.  </a:t>
            </a:r>
            <a:endParaRPr lang="en-US" dirty="0"/>
          </a:p>
          <a:p>
            <a:r>
              <a:rPr lang="en-US" dirty="0"/>
              <a:t>This should be the focus of the essay. It is not an opportunity to write everything you know on the subject!</a:t>
            </a:r>
          </a:p>
          <a:p>
            <a:r>
              <a:rPr lang="en-US" dirty="0"/>
              <a:t>It’s not about finding the ‘right’ answer but rather using knowledge and evidence to convince the reader that you are correct.</a:t>
            </a:r>
          </a:p>
          <a:p>
            <a:r>
              <a:rPr lang="en-US" dirty="0"/>
              <a:t>If you can, consider a different point of view, but show why your argument is the most convincing. </a:t>
            </a:r>
            <a:endParaRPr lang="en-GB" dirty="0"/>
          </a:p>
        </p:txBody>
      </p:sp>
      <p:sp>
        <p:nvSpPr>
          <p:cNvPr id="4" name="Slide Number Placeholder 3"/>
          <p:cNvSpPr>
            <a:spLocks noGrp="1"/>
          </p:cNvSpPr>
          <p:nvPr>
            <p:ph type="sldNum" sz="quarter" idx="5"/>
          </p:nvPr>
        </p:nvSpPr>
        <p:spPr/>
        <p:txBody>
          <a:bodyPr/>
          <a:lstStyle/>
          <a:p>
            <a:fld id="{55D219D2-F1EA-417C-954C-4F5CA7E72037}" type="slidenum">
              <a:rPr lang="en-GB" smtClean="0"/>
              <a:t>3</a:t>
            </a:fld>
            <a:endParaRPr lang="en-GB" dirty="0"/>
          </a:p>
        </p:txBody>
      </p:sp>
    </p:spTree>
    <p:extLst>
      <p:ext uri="{BB962C8B-B14F-4D97-AF65-F5344CB8AC3E}">
        <p14:creationId xmlns:p14="http://schemas.microsoft.com/office/powerpoint/2010/main" val="35925237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Task: Pupils to discuss in pairs/small groups the main sections of an essay and what they think they need to include in each part of the essay. </a:t>
            </a:r>
          </a:p>
          <a:p>
            <a:r>
              <a:rPr lang="en-US" dirty="0"/>
              <a:t>Discussion of this to follow on the next few slides.</a:t>
            </a:r>
          </a:p>
          <a:p>
            <a:endParaRPr lang="en-US" dirty="0"/>
          </a:p>
        </p:txBody>
      </p:sp>
      <p:sp>
        <p:nvSpPr>
          <p:cNvPr id="4" name="Slide Number Placeholder 3"/>
          <p:cNvSpPr>
            <a:spLocks noGrp="1"/>
          </p:cNvSpPr>
          <p:nvPr>
            <p:ph type="sldNum" sz="quarter" idx="5"/>
          </p:nvPr>
        </p:nvSpPr>
        <p:spPr/>
        <p:txBody>
          <a:bodyPr/>
          <a:lstStyle/>
          <a:p>
            <a:fld id="{421C7294-5C3C-44C2-B091-FC3BE6ECDCB0}" type="slidenum">
              <a:rPr lang="en-US" smtClean="0"/>
              <a:t>4</a:t>
            </a:fld>
            <a:endParaRPr lang="en-US"/>
          </a:p>
        </p:txBody>
      </p:sp>
    </p:spTree>
    <p:extLst>
      <p:ext uri="{BB962C8B-B14F-4D97-AF65-F5344CB8AC3E}">
        <p14:creationId xmlns:p14="http://schemas.microsoft.com/office/powerpoint/2010/main" val="9181612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Discussion of the key components of an introduction.</a:t>
            </a:r>
          </a:p>
          <a:p>
            <a:r>
              <a:rPr lang="en-US" dirty="0" err="1"/>
              <a:t>Emphasise</a:t>
            </a:r>
            <a:r>
              <a:rPr lang="en-US" dirty="0"/>
              <a:t> the importance of focusing on the specifics of the question – not simply writing everything you know on the topic.</a:t>
            </a:r>
          </a:p>
          <a:p>
            <a:r>
              <a:rPr lang="en-US" dirty="0"/>
              <a:t>You may want to include some examples relevant to your course to illustrate signposting. E.g. This essay will explore 2 case studies and draw on historical research to argue that dogs are the most popular pets in England.</a:t>
            </a:r>
            <a:endParaRPr lang="en-GB" dirty="0"/>
          </a:p>
        </p:txBody>
      </p:sp>
      <p:sp>
        <p:nvSpPr>
          <p:cNvPr id="4" name="Slide Number Placeholder 3"/>
          <p:cNvSpPr>
            <a:spLocks noGrp="1"/>
          </p:cNvSpPr>
          <p:nvPr>
            <p:ph type="sldNum" sz="quarter" idx="5"/>
          </p:nvPr>
        </p:nvSpPr>
        <p:spPr/>
        <p:txBody>
          <a:bodyPr/>
          <a:lstStyle/>
          <a:p>
            <a:fld id="{55D219D2-F1EA-417C-954C-4F5CA7E72037}" type="slidenum">
              <a:rPr lang="en-GB" smtClean="0"/>
              <a:t>5</a:t>
            </a:fld>
            <a:endParaRPr lang="en-GB" dirty="0"/>
          </a:p>
        </p:txBody>
      </p:sp>
    </p:spTree>
    <p:extLst>
      <p:ext uri="{BB962C8B-B14F-4D97-AF65-F5344CB8AC3E}">
        <p14:creationId xmlns:p14="http://schemas.microsoft.com/office/powerpoint/2010/main" val="38271722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Each section/point of the argument should be self-contained in its own paragraph – this is where planning can help as it enables pupils to break down their ideas into sections before they begin writing.</a:t>
            </a:r>
          </a:p>
          <a:p>
            <a:r>
              <a:rPr lang="en-US" dirty="0"/>
              <a:t>Each point or section should be supported by evidence – you can relate back to the source analysis session here.</a:t>
            </a:r>
          </a:p>
          <a:p>
            <a:r>
              <a:rPr lang="en-US" dirty="0"/>
              <a:t>Evidence should be </a:t>
            </a:r>
            <a:r>
              <a:rPr lang="en-US" dirty="0" err="1"/>
              <a:t>analysed</a:t>
            </a:r>
            <a:r>
              <a:rPr lang="en-US" dirty="0"/>
              <a:t>, not simply described or quoted on its own. You may wish to add more sentence starters here.</a:t>
            </a:r>
          </a:p>
          <a:p>
            <a:r>
              <a:rPr lang="en-US" dirty="0"/>
              <a:t>Encourage pupils to think about other points of view – can they then demonstrate why their own argument is the most convincing?</a:t>
            </a:r>
          </a:p>
          <a:p>
            <a:r>
              <a:rPr lang="en-US" dirty="0"/>
              <a:t>Each paragraph or section should link directly back to the question in order to maintain the focus of the essay.</a:t>
            </a:r>
          </a:p>
          <a:p>
            <a:endParaRPr lang="en-US" dirty="0"/>
          </a:p>
          <a:p>
            <a:r>
              <a:rPr lang="en-US" dirty="0"/>
              <a:t>We will spend some more time thinking about this, and particularly the difference between description and analysis, later in the session.</a:t>
            </a:r>
            <a:endParaRPr lang="en-GB" dirty="0"/>
          </a:p>
        </p:txBody>
      </p:sp>
      <p:sp>
        <p:nvSpPr>
          <p:cNvPr id="4" name="Slide Number Placeholder 3"/>
          <p:cNvSpPr>
            <a:spLocks noGrp="1"/>
          </p:cNvSpPr>
          <p:nvPr>
            <p:ph type="sldNum" sz="quarter" idx="5"/>
          </p:nvPr>
        </p:nvSpPr>
        <p:spPr/>
        <p:txBody>
          <a:bodyPr/>
          <a:lstStyle/>
          <a:p>
            <a:fld id="{55D219D2-F1EA-417C-954C-4F5CA7E72037}" type="slidenum">
              <a:rPr lang="en-GB" smtClean="0"/>
              <a:t>6</a:t>
            </a:fld>
            <a:endParaRPr lang="en-GB" dirty="0"/>
          </a:p>
        </p:txBody>
      </p:sp>
    </p:spTree>
    <p:extLst>
      <p:ext uri="{BB962C8B-B14F-4D97-AF65-F5344CB8AC3E}">
        <p14:creationId xmlns:p14="http://schemas.microsoft.com/office/powerpoint/2010/main" val="15037892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Conclusions should </a:t>
            </a:r>
            <a:r>
              <a:rPr lang="en-US" dirty="0" err="1"/>
              <a:t>summarise</a:t>
            </a:r>
            <a:r>
              <a:rPr lang="en-US" dirty="0"/>
              <a:t> the key points and argument of the essay. This should be a substantial paragraph – there is a tendency for pupils to write very short conclusions but a good rule of thumb is to aim for 10% of the word count.</a:t>
            </a:r>
          </a:p>
          <a:p>
            <a:endParaRPr lang="en-US" dirty="0"/>
          </a:p>
          <a:p>
            <a:r>
              <a:rPr lang="en-US" dirty="0"/>
              <a:t>If you haven’t done so already, you may want to spend time here on the details of referencing and how you expect pupils to do this. For KS2 and 3 pupils, keep the focus on the purpose of referencing and to make sure they know when they need to create a reference and some of the big principles (i.e. author and title), rather than the specific details about where punctuation goes, or the many differences for referencing different types of sources.  Referencing will be entirely new to pupils so focus on the big ideas about the importance of referencing when discussing this with them.</a:t>
            </a:r>
            <a:endParaRPr lang="en-GB" dirty="0"/>
          </a:p>
        </p:txBody>
      </p:sp>
      <p:sp>
        <p:nvSpPr>
          <p:cNvPr id="4" name="Slide Number Placeholder 3"/>
          <p:cNvSpPr>
            <a:spLocks noGrp="1"/>
          </p:cNvSpPr>
          <p:nvPr>
            <p:ph type="sldNum" sz="quarter" idx="5"/>
          </p:nvPr>
        </p:nvSpPr>
        <p:spPr/>
        <p:txBody>
          <a:bodyPr/>
          <a:lstStyle/>
          <a:p>
            <a:fld id="{55D219D2-F1EA-417C-954C-4F5CA7E72037}" type="slidenum">
              <a:rPr lang="en-GB" smtClean="0"/>
              <a:t>7</a:t>
            </a:fld>
            <a:endParaRPr lang="en-GB" dirty="0"/>
          </a:p>
        </p:txBody>
      </p:sp>
    </p:spTree>
    <p:extLst>
      <p:ext uri="{BB962C8B-B14F-4D97-AF65-F5344CB8AC3E}">
        <p14:creationId xmlns:p14="http://schemas.microsoft.com/office/powerpoint/2010/main" val="16330854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pupils to read and decide what order the paragraphs should go in.</a:t>
            </a:r>
          </a:p>
          <a:p>
            <a:r>
              <a:rPr lang="en-US" dirty="0"/>
              <a:t>As an extension task, ask them to think about how each section could be improved.</a:t>
            </a:r>
          </a:p>
        </p:txBody>
      </p:sp>
      <p:sp>
        <p:nvSpPr>
          <p:cNvPr id="4" name="Slide Number Placeholder 3"/>
          <p:cNvSpPr>
            <a:spLocks noGrp="1"/>
          </p:cNvSpPr>
          <p:nvPr>
            <p:ph type="sldNum" sz="quarter" idx="5"/>
          </p:nvPr>
        </p:nvSpPr>
        <p:spPr/>
        <p:txBody>
          <a:bodyPr/>
          <a:lstStyle/>
          <a:p>
            <a:fld id="{421C7294-5C3C-44C2-B091-FC3BE6ECDCB0}" type="slidenum">
              <a:rPr lang="en-US" smtClean="0"/>
              <a:t>8</a:t>
            </a:fld>
            <a:endParaRPr lang="en-US"/>
          </a:p>
        </p:txBody>
      </p:sp>
    </p:spTree>
    <p:extLst>
      <p:ext uri="{BB962C8B-B14F-4D97-AF65-F5344CB8AC3E}">
        <p14:creationId xmlns:p14="http://schemas.microsoft.com/office/powerpoint/2010/main" val="385335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Answer: 2, 4, 1, 3. Highlight that a real essay would be longer.</a:t>
            </a:r>
          </a:p>
          <a:p>
            <a:pPr marL="0" indent="0">
              <a:buFontTx/>
              <a:buNone/>
            </a:pPr>
            <a:endParaRPr lang="en-US" dirty="0"/>
          </a:p>
        </p:txBody>
      </p:sp>
      <p:sp>
        <p:nvSpPr>
          <p:cNvPr id="4" name="Slide Number Placeholder 3"/>
          <p:cNvSpPr>
            <a:spLocks noGrp="1"/>
          </p:cNvSpPr>
          <p:nvPr>
            <p:ph type="sldNum" sz="quarter" idx="5"/>
          </p:nvPr>
        </p:nvSpPr>
        <p:spPr/>
        <p:txBody>
          <a:bodyPr/>
          <a:lstStyle/>
          <a:p>
            <a:fld id="{421C7294-5C3C-44C2-B091-FC3BE6ECDCB0}" type="slidenum">
              <a:rPr lang="en-US" smtClean="0"/>
              <a:t>9</a:t>
            </a:fld>
            <a:endParaRPr lang="en-US"/>
          </a:p>
        </p:txBody>
      </p:sp>
    </p:spTree>
    <p:extLst>
      <p:ext uri="{BB962C8B-B14F-4D97-AF65-F5344CB8AC3E}">
        <p14:creationId xmlns:p14="http://schemas.microsoft.com/office/powerpoint/2010/main" val="385335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3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27BB400-74B6-4FF3-BEBC-7E4663413B6C}" type="datetimeFigureOut">
              <a:rPr lang="en-GB" smtClean="0"/>
              <a:pPr/>
              <a:t>03/08/2020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26476B1-9CC9-4E98-A3F8-956974313F41}" type="slidenum">
              <a:rPr lang="en-GB" smtClean="0"/>
              <a:pPr/>
              <a:t>‹#›</a:t>
            </a:fld>
            <a:endParaRPr lang="en-GB" dirty="0"/>
          </a:p>
        </p:txBody>
      </p:sp>
    </p:spTree>
    <p:extLst>
      <p:ext uri="{BB962C8B-B14F-4D97-AF65-F5344CB8AC3E}">
        <p14:creationId xmlns:p14="http://schemas.microsoft.com/office/powerpoint/2010/main" val="2939763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483326"/>
            <a:ext cx="9076510" cy="1207362"/>
          </a:xfrm>
        </p:spPr>
        <p:txBody>
          <a:bodyPr>
            <a:normAutofit/>
          </a:bodyPr>
          <a:lstStyle>
            <a:lvl1pPr>
              <a:defRPr sz="3600">
                <a:latin typeface="Century Gothic" panose="020B0502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sz="2800">
                <a:latin typeface="Century Gothic" panose="020B0502020202020204" pitchFamily="34" charset="0"/>
              </a:defRPr>
            </a:lvl1pPr>
            <a:lvl2pPr marL="685783" indent="-228594">
              <a:buFont typeface="Courier New" panose="02070309020205020404" pitchFamily="49" charset="0"/>
              <a:buChar char="o"/>
              <a:defRPr sz="2400">
                <a:latin typeface="Century Gothic" panose="020B0502020202020204" pitchFamily="34" charset="0"/>
              </a:defRPr>
            </a:lvl2pPr>
            <a:lvl3pPr marL="1142971" indent="-228594">
              <a:buFont typeface="Courier New" panose="02070309020205020404" pitchFamily="49" charset="0"/>
              <a:buChar char="o"/>
              <a:defRPr sz="2200">
                <a:latin typeface="Century Gothic" panose="020B0502020202020204" pitchFamily="34" charset="0"/>
              </a:defRPr>
            </a:lvl3pPr>
          </a:lstStyle>
          <a:p>
            <a:pPr lvl="0"/>
            <a:r>
              <a:rPr lang="en-US"/>
              <a:t>Click to edit Master text styles</a:t>
            </a:r>
          </a:p>
          <a:p>
            <a:pPr lvl="1"/>
            <a:r>
              <a:rPr lang="en-US"/>
              <a:t>Second level</a:t>
            </a:r>
          </a:p>
          <a:p>
            <a:pPr lvl="2"/>
            <a:r>
              <a:rPr lang="en-US"/>
              <a:t>Third level</a:t>
            </a:r>
          </a:p>
        </p:txBody>
      </p:sp>
      <p:sp>
        <p:nvSpPr>
          <p:cNvPr id="4" name="Date Placeholder 3"/>
          <p:cNvSpPr>
            <a:spLocks noGrp="1"/>
          </p:cNvSpPr>
          <p:nvPr>
            <p:ph type="dt" sz="half" idx="10"/>
          </p:nvPr>
        </p:nvSpPr>
        <p:spPr/>
        <p:txBody>
          <a:bodyPr/>
          <a:lstStyle/>
          <a:p>
            <a:fld id="{C84B90B8-E159-46A5-AC5D-2A42D0FD764C}" type="datetimeFigureOut">
              <a:rPr lang="en-US" smtClean="0"/>
              <a:t>8/3/2020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62D153-52DE-47AB-BA17-22913DF8A5AB}" type="slidenum">
              <a:rPr lang="en-US" smtClean="0"/>
              <a:t>‹#›</a:t>
            </a:fld>
            <a:endParaRPr lang="en-US"/>
          </a:p>
        </p:txBody>
      </p:sp>
      <p:sp>
        <p:nvSpPr>
          <p:cNvPr id="7" name="Rectangle 6"/>
          <p:cNvSpPr/>
          <p:nvPr/>
        </p:nvSpPr>
        <p:spPr>
          <a:xfrm>
            <a:off x="66000" y="0"/>
            <a:ext cx="12060000" cy="180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800" dirty="0">
              <a:latin typeface="Century Gothic" panose="020B0502020202020204" pitchFamily="34" charset="0"/>
            </a:endParaRP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73800" y="547007"/>
            <a:ext cx="1080000" cy="1080000"/>
          </a:xfrm>
          <a:prstGeom prst="rect">
            <a:avLst/>
          </a:prstGeom>
        </p:spPr>
      </p:pic>
    </p:spTree>
    <p:extLst>
      <p:ext uri="{BB962C8B-B14F-4D97-AF65-F5344CB8AC3E}">
        <p14:creationId xmlns:p14="http://schemas.microsoft.com/office/powerpoint/2010/main" val="1868864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Century Gothic" panose="020B0502020202020204" pitchFamily="34" charset="0"/>
            </a:endParaRPr>
          </a:p>
        </p:txBody>
      </p:sp>
      <p:sp>
        <p:nvSpPr>
          <p:cNvPr id="4" name="Date Placeholder 3"/>
          <p:cNvSpPr>
            <a:spLocks noGrp="1"/>
          </p:cNvSpPr>
          <p:nvPr>
            <p:ph type="dt" sz="half" idx="10"/>
          </p:nvPr>
        </p:nvSpPr>
        <p:spPr/>
        <p:txBody>
          <a:bodyPr/>
          <a:lstStyle>
            <a:lvl1pPr>
              <a:defRPr sz="1600">
                <a:solidFill>
                  <a:schemeClr val="bg2"/>
                </a:solidFill>
                <a:latin typeface="Century Gothic" panose="020B0502020202020204" pitchFamily="34" charset="0"/>
              </a:defRPr>
            </a:lvl1pPr>
          </a:lstStyle>
          <a:p>
            <a:fld id="{C84B90B8-E159-46A5-AC5D-2A42D0FD764C}" type="datetimeFigureOut">
              <a:rPr lang="en-US" smtClean="0"/>
              <a:t>8/3/2020</a:t>
            </a:fld>
            <a:endParaRPr lang="en-US"/>
          </a:p>
        </p:txBody>
      </p:sp>
      <p:sp>
        <p:nvSpPr>
          <p:cNvPr id="5" name="Footer Placeholder 4"/>
          <p:cNvSpPr>
            <a:spLocks noGrp="1"/>
          </p:cNvSpPr>
          <p:nvPr>
            <p:ph type="ftr" sz="quarter" idx="11"/>
          </p:nvPr>
        </p:nvSpPr>
        <p:spPr/>
        <p:txBody>
          <a:bodyPr/>
          <a:lstStyle>
            <a:lvl1pPr>
              <a:defRPr sz="1600">
                <a:solidFill>
                  <a:schemeClr val="bg2"/>
                </a:solidFill>
                <a:latin typeface="Century Gothic" panose="020B0502020202020204" pitchFamily="34" charset="0"/>
              </a:defRPr>
            </a:lvl1pPr>
          </a:lstStyle>
          <a:p>
            <a:endParaRPr lang="en-US"/>
          </a:p>
        </p:txBody>
      </p:sp>
      <p:sp>
        <p:nvSpPr>
          <p:cNvPr id="6" name="Slide Number Placeholder 5"/>
          <p:cNvSpPr>
            <a:spLocks noGrp="1"/>
          </p:cNvSpPr>
          <p:nvPr>
            <p:ph type="sldNum" sz="quarter" idx="12"/>
          </p:nvPr>
        </p:nvSpPr>
        <p:spPr/>
        <p:txBody>
          <a:bodyPr/>
          <a:lstStyle>
            <a:lvl1pPr>
              <a:defRPr sz="1600">
                <a:solidFill>
                  <a:schemeClr val="bg2"/>
                </a:solidFill>
                <a:latin typeface="Century Gothic" panose="020B0502020202020204" pitchFamily="34" charset="0"/>
              </a:defRPr>
            </a:lvl1pPr>
          </a:lstStyle>
          <a:p>
            <a:fld id="{F962D153-52DE-47AB-BA17-22913DF8A5AB}" type="slidenum">
              <a:rPr lang="en-US" smtClean="0"/>
              <a:t>‹#›</a:t>
            </a:fld>
            <a:endParaRPr lang="en-US"/>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85823" y="554292"/>
            <a:ext cx="1080000" cy="1080000"/>
          </a:xfrm>
          <a:prstGeom prst="rect">
            <a:avLst/>
          </a:prstGeom>
        </p:spPr>
      </p:pic>
      <p:sp>
        <p:nvSpPr>
          <p:cNvPr id="9" name="Title 1"/>
          <p:cNvSpPr>
            <a:spLocks noGrp="1"/>
          </p:cNvSpPr>
          <p:nvPr>
            <p:ph type="ctrTitle"/>
          </p:nvPr>
        </p:nvSpPr>
        <p:spPr>
          <a:xfrm>
            <a:off x="1521823" y="2018766"/>
            <a:ext cx="9144000" cy="1800000"/>
          </a:xfrm>
        </p:spPr>
        <p:txBody>
          <a:bodyPr anchor="b">
            <a:normAutofit/>
          </a:bodyPr>
          <a:lstStyle>
            <a:lvl1pPr algn="ctr">
              <a:defRPr sz="5200">
                <a:solidFill>
                  <a:schemeClr val="bg2"/>
                </a:solidFill>
                <a:latin typeface="Century Gothic" panose="020B0502020202020204" pitchFamily="34" charset="0"/>
              </a:defRPr>
            </a:lvl1pPr>
          </a:lstStyle>
          <a:p>
            <a:r>
              <a:rPr lang="en-US"/>
              <a:t>Click to edit Master title style</a:t>
            </a:r>
            <a:endParaRPr lang="en-GB" dirty="0"/>
          </a:p>
        </p:txBody>
      </p:sp>
      <p:sp>
        <p:nvSpPr>
          <p:cNvPr id="10" name="Subtitle 2"/>
          <p:cNvSpPr>
            <a:spLocks noGrp="1"/>
          </p:cNvSpPr>
          <p:nvPr>
            <p:ph type="subTitle" idx="1"/>
          </p:nvPr>
        </p:nvSpPr>
        <p:spPr>
          <a:xfrm>
            <a:off x="1521823" y="4020526"/>
            <a:ext cx="9144000" cy="1440000"/>
          </a:xfrm>
        </p:spPr>
        <p:txBody>
          <a:bodyPr>
            <a:normAutofit/>
          </a:bodyPr>
          <a:lstStyle>
            <a:lvl1pPr marL="0" indent="0" algn="ctr">
              <a:buNone/>
              <a:defRPr sz="2800">
                <a:solidFill>
                  <a:schemeClr val="bg2"/>
                </a:solidFill>
                <a:latin typeface="Century Gothic" panose="020B0502020202020204" pitchFamily="34"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GB" dirty="0"/>
          </a:p>
        </p:txBody>
      </p:sp>
    </p:spTree>
    <p:extLst>
      <p:ext uri="{BB962C8B-B14F-4D97-AF65-F5344CB8AC3E}">
        <p14:creationId xmlns:p14="http://schemas.microsoft.com/office/powerpoint/2010/main" val="35001520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Section Header">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Century Gothic" panose="020B0502020202020204" pitchFamily="34" charset="0"/>
            </a:endParaRPr>
          </a:p>
        </p:txBody>
      </p:sp>
      <p:sp>
        <p:nvSpPr>
          <p:cNvPr id="4" name="Date Placeholder 3"/>
          <p:cNvSpPr>
            <a:spLocks noGrp="1"/>
          </p:cNvSpPr>
          <p:nvPr>
            <p:ph type="dt" sz="half" idx="10"/>
          </p:nvPr>
        </p:nvSpPr>
        <p:spPr/>
        <p:txBody>
          <a:bodyPr/>
          <a:lstStyle>
            <a:lvl1pPr>
              <a:defRPr sz="1600">
                <a:solidFill>
                  <a:schemeClr val="bg2"/>
                </a:solidFill>
                <a:latin typeface="Century Gothic" panose="020B0502020202020204" pitchFamily="34" charset="0"/>
              </a:defRPr>
            </a:lvl1pPr>
          </a:lstStyle>
          <a:p>
            <a:fld id="{C84B90B8-E159-46A5-AC5D-2A42D0FD764C}" type="datetimeFigureOut">
              <a:rPr lang="en-US" smtClean="0"/>
              <a:t>8/3/2020</a:t>
            </a:fld>
            <a:endParaRPr lang="en-US"/>
          </a:p>
        </p:txBody>
      </p:sp>
      <p:sp>
        <p:nvSpPr>
          <p:cNvPr id="5" name="Footer Placeholder 4"/>
          <p:cNvSpPr>
            <a:spLocks noGrp="1"/>
          </p:cNvSpPr>
          <p:nvPr>
            <p:ph type="ftr" sz="quarter" idx="11"/>
          </p:nvPr>
        </p:nvSpPr>
        <p:spPr/>
        <p:txBody>
          <a:bodyPr/>
          <a:lstStyle>
            <a:lvl1pPr>
              <a:defRPr sz="1600">
                <a:solidFill>
                  <a:schemeClr val="bg2"/>
                </a:solidFill>
                <a:latin typeface="Century Gothic" panose="020B0502020202020204" pitchFamily="34" charset="0"/>
              </a:defRPr>
            </a:lvl1pPr>
          </a:lstStyle>
          <a:p>
            <a:endParaRPr lang="en-US"/>
          </a:p>
        </p:txBody>
      </p:sp>
      <p:sp>
        <p:nvSpPr>
          <p:cNvPr id="6" name="Slide Number Placeholder 5"/>
          <p:cNvSpPr>
            <a:spLocks noGrp="1"/>
          </p:cNvSpPr>
          <p:nvPr>
            <p:ph type="sldNum" sz="quarter" idx="12"/>
          </p:nvPr>
        </p:nvSpPr>
        <p:spPr/>
        <p:txBody>
          <a:bodyPr/>
          <a:lstStyle>
            <a:lvl1pPr>
              <a:defRPr sz="1600">
                <a:solidFill>
                  <a:schemeClr val="bg2"/>
                </a:solidFill>
                <a:latin typeface="Century Gothic" panose="020B0502020202020204" pitchFamily="34" charset="0"/>
              </a:defRPr>
            </a:lvl1pPr>
          </a:lstStyle>
          <a:p>
            <a:fld id="{F962D153-52DE-47AB-BA17-22913DF8A5AB}" type="slidenum">
              <a:rPr lang="en-US" smtClean="0"/>
              <a:t>‹#›</a:t>
            </a:fld>
            <a:endParaRPr lang="en-US"/>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85823" y="554292"/>
            <a:ext cx="1080000" cy="1080000"/>
          </a:xfrm>
          <a:prstGeom prst="rect">
            <a:avLst/>
          </a:prstGeom>
        </p:spPr>
      </p:pic>
      <p:sp>
        <p:nvSpPr>
          <p:cNvPr id="9" name="Title 1"/>
          <p:cNvSpPr>
            <a:spLocks noGrp="1"/>
          </p:cNvSpPr>
          <p:nvPr>
            <p:ph type="ctrTitle"/>
          </p:nvPr>
        </p:nvSpPr>
        <p:spPr>
          <a:xfrm>
            <a:off x="1521823" y="2018766"/>
            <a:ext cx="9144000" cy="1800000"/>
          </a:xfrm>
        </p:spPr>
        <p:txBody>
          <a:bodyPr anchor="b">
            <a:normAutofit/>
          </a:bodyPr>
          <a:lstStyle>
            <a:lvl1pPr algn="ctr">
              <a:defRPr sz="5200">
                <a:solidFill>
                  <a:schemeClr val="bg2"/>
                </a:solidFill>
                <a:latin typeface="Century Gothic" panose="020B0502020202020204" pitchFamily="34" charset="0"/>
              </a:defRPr>
            </a:lvl1pPr>
          </a:lstStyle>
          <a:p>
            <a:r>
              <a:rPr lang="en-US"/>
              <a:t>Click to edit Master title style</a:t>
            </a:r>
            <a:endParaRPr lang="en-GB" dirty="0"/>
          </a:p>
        </p:txBody>
      </p:sp>
      <p:sp>
        <p:nvSpPr>
          <p:cNvPr id="10" name="Subtitle 2"/>
          <p:cNvSpPr>
            <a:spLocks noGrp="1"/>
          </p:cNvSpPr>
          <p:nvPr>
            <p:ph type="subTitle" idx="1"/>
          </p:nvPr>
        </p:nvSpPr>
        <p:spPr>
          <a:xfrm>
            <a:off x="1521823" y="4020526"/>
            <a:ext cx="9144000" cy="1440000"/>
          </a:xfrm>
        </p:spPr>
        <p:txBody>
          <a:bodyPr>
            <a:normAutofit/>
          </a:bodyPr>
          <a:lstStyle>
            <a:lvl1pPr marL="0" indent="0" algn="ctr">
              <a:buNone/>
              <a:defRPr sz="2800">
                <a:solidFill>
                  <a:schemeClr val="bg2"/>
                </a:solidFill>
                <a:latin typeface="Century Gothic" panose="020B0502020202020204" pitchFamily="34"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GB" dirty="0"/>
          </a:p>
        </p:txBody>
      </p:sp>
    </p:spTree>
    <p:extLst>
      <p:ext uri="{BB962C8B-B14F-4D97-AF65-F5344CB8AC3E}">
        <p14:creationId xmlns:p14="http://schemas.microsoft.com/office/powerpoint/2010/main" val="16169516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483326"/>
            <a:ext cx="9076509" cy="1207362"/>
          </a:xfrm>
        </p:spPr>
        <p:txBody>
          <a:bodyPr>
            <a:normAutofit/>
          </a:bodyPr>
          <a:lstStyle>
            <a:lvl1pPr>
              <a:defRPr sz="3600">
                <a:latin typeface="Century Gothic" panose="020B0502020202020204" pitchFamily="34" charset="0"/>
              </a:defRPr>
            </a:lvl1pPr>
          </a:lstStyle>
          <a:p>
            <a:r>
              <a:rPr lang="en-US"/>
              <a:t>Click to edit Master title style</a:t>
            </a:r>
            <a:endParaRPr lang="en-GB" dirty="0"/>
          </a:p>
        </p:txBody>
      </p:sp>
      <p:sp>
        <p:nvSpPr>
          <p:cNvPr id="3" name="Content Placeholder 2"/>
          <p:cNvSpPr>
            <a:spLocks noGrp="1"/>
          </p:cNvSpPr>
          <p:nvPr>
            <p:ph sz="half" idx="1"/>
          </p:nvPr>
        </p:nvSpPr>
        <p:spPr>
          <a:xfrm>
            <a:off x="838200" y="1825625"/>
            <a:ext cx="5181600" cy="4351338"/>
          </a:xfrm>
        </p:spPr>
        <p:txBody>
          <a:bodyPr/>
          <a:lstStyle>
            <a:lvl1pPr>
              <a:defRPr sz="2800">
                <a:latin typeface="Century Gothic" panose="020B0502020202020204" pitchFamily="34" charset="0"/>
              </a:defRPr>
            </a:lvl1pPr>
            <a:lvl2pPr marL="685783" indent="-228594">
              <a:buFont typeface="Courier New" panose="02070309020205020404" pitchFamily="49" charset="0"/>
              <a:buChar char="o"/>
              <a:defRPr sz="2400">
                <a:latin typeface="Century Gothic" panose="020B0502020202020204" pitchFamily="34" charset="0"/>
              </a:defRPr>
            </a:lvl2pPr>
            <a:lvl3pPr marL="1142971" indent="-228594">
              <a:buFont typeface="Courier New" panose="02070309020205020404" pitchFamily="49" charset="0"/>
              <a:buChar char="o"/>
              <a:defRPr sz="2200">
                <a:latin typeface="Century Gothic" panose="020B0502020202020204" pitchFamily="34" charset="0"/>
              </a:defRPr>
            </a:lvl3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6172200" y="1825625"/>
            <a:ext cx="5181600" cy="4351338"/>
          </a:xfrm>
        </p:spPr>
        <p:txBody>
          <a:bodyPr/>
          <a:lstStyle>
            <a:lvl1pPr>
              <a:defRPr sz="2800">
                <a:latin typeface="Century Gothic" panose="020B0502020202020204" pitchFamily="34" charset="0"/>
              </a:defRPr>
            </a:lvl1pPr>
            <a:lvl2pPr marL="685783" indent="-228594">
              <a:buFont typeface="Courier New" panose="02070309020205020404" pitchFamily="49" charset="0"/>
              <a:buChar char="o"/>
              <a:defRPr sz="2400">
                <a:latin typeface="Century Gothic" panose="020B0502020202020204" pitchFamily="34" charset="0"/>
              </a:defRPr>
            </a:lvl2pPr>
            <a:lvl3pPr marL="1142971" indent="-228594">
              <a:buFont typeface="Courier New" panose="02070309020205020404" pitchFamily="49" charset="0"/>
              <a:buChar char="o"/>
              <a:defRPr sz="2200">
                <a:latin typeface="Century Gothic" panose="020B0502020202020204" pitchFamily="34" charset="0"/>
              </a:defRPr>
            </a:lvl3pPr>
          </a:lstStyle>
          <a:p>
            <a:pPr lvl="0"/>
            <a:r>
              <a:rPr lang="en-US"/>
              <a:t>Click to edit Master text styles</a:t>
            </a:r>
          </a:p>
          <a:p>
            <a:pPr lvl="1"/>
            <a:r>
              <a:rPr lang="en-US"/>
              <a:t>Second level</a:t>
            </a:r>
          </a:p>
          <a:p>
            <a:pPr lvl="2"/>
            <a:r>
              <a:rPr lang="en-US"/>
              <a:t>Third level</a:t>
            </a:r>
          </a:p>
        </p:txBody>
      </p:sp>
      <p:sp>
        <p:nvSpPr>
          <p:cNvPr id="5" name="Date Placeholder 4"/>
          <p:cNvSpPr>
            <a:spLocks noGrp="1"/>
          </p:cNvSpPr>
          <p:nvPr>
            <p:ph type="dt" sz="half" idx="10"/>
          </p:nvPr>
        </p:nvSpPr>
        <p:spPr/>
        <p:txBody>
          <a:bodyPr/>
          <a:lstStyle>
            <a:lvl1pPr>
              <a:defRPr sz="1600">
                <a:latin typeface="Century Gothic" panose="020B0502020202020204" pitchFamily="34" charset="0"/>
              </a:defRPr>
            </a:lvl1pPr>
          </a:lstStyle>
          <a:p>
            <a:fld id="{C84B90B8-E159-46A5-AC5D-2A42D0FD764C}" type="datetimeFigureOut">
              <a:rPr lang="en-US" smtClean="0"/>
              <a:t>8/3/2020</a:t>
            </a:fld>
            <a:endParaRPr lang="en-US"/>
          </a:p>
        </p:txBody>
      </p:sp>
      <p:sp>
        <p:nvSpPr>
          <p:cNvPr id="6" name="Footer Placeholder 5"/>
          <p:cNvSpPr>
            <a:spLocks noGrp="1"/>
          </p:cNvSpPr>
          <p:nvPr>
            <p:ph type="ftr" sz="quarter" idx="11"/>
          </p:nvPr>
        </p:nvSpPr>
        <p:spPr/>
        <p:txBody>
          <a:bodyPr/>
          <a:lstStyle>
            <a:lvl1pPr>
              <a:defRPr sz="1600">
                <a:latin typeface="Century Gothic" panose="020B0502020202020204" pitchFamily="34" charset="0"/>
              </a:defRPr>
            </a:lvl1pPr>
          </a:lstStyle>
          <a:p>
            <a:endParaRPr lang="en-US"/>
          </a:p>
        </p:txBody>
      </p:sp>
      <p:sp>
        <p:nvSpPr>
          <p:cNvPr id="7" name="Slide Number Placeholder 6"/>
          <p:cNvSpPr>
            <a:spLocks noGrp="1"/>
          </p:cNvSpPr>
          <p:nvPr>
            <p:ph type="sldNum" sz="quarter" idx="12"/>
          </p:nvPr>
        </p:nvSpPr>
        <p:spPr/>
        <p:txBody>
          <a:bodyPr/>
          <a:lstStyle>
            <a:lvl1pPr>
              <a:defRPr sz="1600">
                <a:latin typeface="Century Gothic" panose="020B0502020202020204" pitchFamily="34" charset="0"/>
              </a:defRPr>
            </a:lvl1pPr>
          </a:lstStyle>
          <a:p>
            <a:fld id="{F962D153-52DE-47AB-BA17-22913DF8A5AB}" type="slidenum">
              <a:rPr lang="en-US" smtClean="0"/>
              <a:t>‹#›</a:t>
            </a:fld>
            <a:endParaRPr lang="en-US"/>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73800" y="547007"/>
            <a:ext cx="1080000" cy="1080000"/>
          </a:xfrm>
          <a:prstGeom prst="rect">
            <a:avLst/>
          </a:prstGeom>
        </p:spPr>
      </p:pic>
    </p:spTree>
    <p:extLst>
      <p:ext uri="{BB962C8B-B14F-4D97-AF65-F5344CB8AC3E}">
        <p14:creationId xmlns:p14="http://schemas.microsoft.com/office/powerpoint/2010/main" val="11116585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9" y="1907813"/>
            <a:ext cx="5157787" cy="597261"/>
          </a:xfrm>
        </p:spPr>
        <p:txBody>
          <a:bodyPr anchor="b">
            <a:normAutofit/>
          </a:bodyPr>
          <a:lstStyle>
            <a:lvl1pPr marL="0" indent="0">
              <a:buNone/>
              <a:defRPr sz="2800" b="1">
                <a:latin typeface="Century Gothic" panose="020B0502020202020204" pitchFamily="34" charset="0"/>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664823"/>
            <a:ext cx="5157787" cy="3304903"/>
          </a:xfrm>
        </p:spPr>
        <p:txBody>
          <a:bodyPr/>
          <a:lstStyle>
            <a:lvl1pPr>
              <a:defRPr sz="2800">
                <a:latin typeface="Century Gothic" panose="020B0502020202020204" pitchFamily="34" charset="0"/>
              </a:defRPr>
            </a:lvl1pPr>
            <a:lvl2pPr marL="685783" indent="-228594">
              <a:buFont typeface="Courier New" panose="02070309020205020404" pitchFamily="49" charset="0"/>
              <a:buChar char="o"/>
              <a:defRPr sz="2400">
                <a:latin typeface="Century Gothic" panose="020B0502020202020204" pitchFamily="34" charset="0"/>
              </a:defRPr>
            </a:lvl2pPr>
            <a:lvl3pPr marL="1142971" indent="-228594">
              <a:buFont typeface="Courier New" panose="02070309020205020404" pitchFamily="49" charset="0"/>
              <a:buChar char="o"/>
              <a:defRPr sz="2200">
                <a:latin typeface="Century Gothic" panose="020B0502020202020204" pitchFamily="34" charset="0"/>
              </a:defRPr>
            </a:lvl3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6172201" y="1907813"/>
            <a:ext cx="5183188" cy="597262"/>
          </a:xfrm>
        </p:spPr>
        <p:txBody>
          <a:bodyPr anchor="b">
            <a:normAutofit/>
          </a:bodyPr>
          <a:lstStyle>
            <a:lvl1pPr marL="0" indent="0">
              <a:buNone/>
              <a:defRPr sz="2800" b="1">
                <a:latin typeface="Century Gothic" panose="020B0502020202020204" pitchFamily="34" charset="0"/>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664823"/>
            <a:ext cx="5183188" cy="3304903"/>
          </a:xfrm>
        </p:spPr>
        <p:txBody>
          <a:bodyPr/>
          <a:lstStyle>
            <a:lvl1pPr>
              <a:defRPr sz="2800">
                <a:latin typeface="Century Gothic" panose="020B0502020202020204" pitchFamily="34" charset="0"/>
              </a:defRPr>
            </a:lvl1pPr>
            <a:lvl2pPr marL="685783" indent="-228594">
              <a:buFont typeface="Courier New" panose="02070309020205020404" pitchFamily="49" charset="0"/>
              <a:buChar char="o"/>
              <a:defRPr sz="2400">
                <a:latin typeface="Century Gothic" panose="020B0502020202020204" pitchFamily="34" charset="0"/>
              </a:defRPr>
            </a:lvl2pPr>
            <a:lvl3pPr marL="1142971" indent="-228594">
              <a:buFont typeface="Courier New" panose="02070309020205020404" pitchFamily="49" charset="0"/>
              <a:buChar char="o"/>
              <a:defRPr sz="2200">
                <a:latin typeface="Century Gothic" panose="020B0502020202020204" pitchFamily="34" charset="0"/>
              </a:defRPr>
            </a:lvl3pPr>
          </a:lstStyle>
          <a:p>
            <a:pPr lvl="0"/>
            <a:r>
              <a:rPr lang="en-US"/>
              <a:t>Click to edit Master text styles</a:t>
            </a:r>
          </a:p>
          <a:p>
            <a:pPr lvl="1"/>
            <a:r>
              <a:rPr lang="en-US"/>
              <a:t>Second level</a:t>
            </a:r>
          </a:p>
          <a:p>
            <a:pPr lvl="2"/>
            <a:r>
              <a:rPr lang="en-US"/>
              <a:t>Third level</a:t>
            </a:r>
          </a:p>
        </p:txBody>
      </p:sp>
      <p:sp>
        <p:nvSpPr>
          <p:cNvPr id="7" name="Date Placeholder 6"/>
          <p:cNvSpPr>
            <a:spLocks noGrp="1"/>
          </p:cNvSpPr>
          <p:nvPr>
            <p:ph type="dt" sz="half" idx="10"/>
          </p:nvPr>
        </p:nvSpPr>
        <p:spPr/>
        <p:txBody>
          <a:bodyPr/>
          <a:lstStyle>
            <a:lvl1pPr>
              <a:defRPr sz="1600">
                <a:latin typeface="Century Gothic" panose="020B0502020202020204" pitchFamily="34" charset="0"/>
              </a:defRPr>
            </a:lvl1pPr>
          </a:lstStyle>
          <a:p>
            <a:fld id="{C84B90B8-E159-46A5-AC5D-2A42D0FD764C}" type="datetimeFigureOut">
              <a:rPr lang="en-US" smtClean="0"/>
              <a:t>8/3/2020</a:t>
            </a:fld>
            <a:endParaRPr lang="en-US"/>
          </a:p>
        </p:txBody>
      </p:sp>
      <p:sp>
        <p:nvSpPr>
          <p:cNvPr id="8" name="Footer Placeholder 7"/>
          <p:cNvSpPr>
            <a:spLocks noGrp="1"/>
          </p:cNvSpPr>
          <p:nvPr>
            <p:ph type="ftr" sz="quarter" idx="11"/>
          </p:nvPr>
        </p:nvSpPr>
        <p:spPr/>
        <p:txBody>
          <a:bodyPr/>
          <a:lstStyle>
            <a:lvl1pPr>
              <a:defRPr sz="1600">
                <a:latin typeface="Century Gothic" panose="020B0502020202020204" pitchFamily="34" charset="0"/>
              </a:defRPr>
            </a:lvl1pPr>
          </a:lstStyle>
          <a:p>
            <a:endParaRPr lang="en-US"/>
          </a:p>
        </p:txBody>
      </p:sp>
      <p:sp>
        <p:nvSpPr>
          <p:cNvPr id="9" name="Slide Number Placeholder 8"/>
          <p:cNvSpPr>
            <a:spLocks noGrp="1"/>
          </p:cNvSpPr>
          <p:nvPr>
            <p:ph type="sldNum" sz="quarter" idx="12"/>
          </p:nvPr>
        </p:nvSpPr>
        <p:spPr/>
        <p:txBody>
          <a:bodyPr/>
          <a:lstStyle>
            <a:lvl1pPr>
              <a:defRPr sz="1600">
                <a:latin typeface="Century Gothic" panose="020B0502020202020204" pitchFamily="34" charset="0"/>
              </a:defRPr>
            </a:lvl1pPr>
          </a:lstStyle>
          <a:p>
            <a:fld id="{F962D153-52DE-47AB-BA17-22913DF8A5AB}" type="slidenum">
              <a:rPr lang="en-US" smtClean="0"/>
              <a:t>‹#›</a:t>
            </a:fld>
            <a:endParaRPr lang="en-US"/>
          </a:p>
        </p:txBody>
      </p:sp>
      <p:sp>
        <p:nvSpPr>
          <p:cNvPr id="10" name="Title 1"/>
          <p:cNvSpPr>
            <a:spLocks noGrp="1"/>
          </p:cNvSpPr>
          <p:nvPr>
            <p:ph type="title"/>
          </p:nvPr>
        </p:nvSpPr>
        <p:spPr>
          <a:xfrm>
            <a:off x="838200" y="483326"/>
            <a:ext cx="9076509" cy="1207362"/>
          </a:xfrm>
        </p:spPr>
        <p:txBody>
          <a:bodyPr>
            <a:normAutofit/>
          </a:bodyPr>
          <a:lstStyle>
            <a:lvl1pPr>
              <a:defRPr sz="3600">
                <a:latin typeface="Century Gothic" panose="020B0502020202020204" pitchFamily="34" charset="0"/>
              </a:defRPr>
            </a:lvl1pPr>
          </a:lstStyle>
          <a:p>
            <a:r>
              <a:rPr lang="en-US"/>
              <a:t>Click to edit Master title style</a:t>
            </a:r>
            <a:endParaRPr lang="en-GB" dirty="0"/>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73800" y="547007"/>
            <a:ext cx="1080000" cy="1080000"/>
          </a:xfrm>
          <a:prstGeom prst="rect">
            <a:avLst/>
          </a:prstGeom>
        </p:spPr>
      </p:pic>
    </p:spTree>
    <p:extLst>
      <p:ext uri="{BB962C8B-B14F-4D97-AF65-F5344CB8AC3E}">
        <p14:creationId xmlns:p14="http://schemas.microsoft.com/office/powerpoint/2010/main" val="9210121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483326"/>
            <a:ext cx="9075600" cy="1207362"/>
          </a:xfrm>
        </p:spPr>
        <p:txBody>
          <a:bodyPr>
            <a:normAutofit/>
          </a:bodyPr>
          <a:lstStyle>
            <a:lvl1pPr>
              <a:defRPr sz="3600">
                <a:latin typeface="Century Gothic" panose="020B0502020202020204" pitchFamily="34" charset="0"/>
              </a:defRPr>
            </a:lvl1pPr>
          </a:lstStyle>
          <a:p>
            <a:r>
              <a:rPr lang="en-US"/>
              <a:t>Click to edit Master title style</a:t>
            </a:r>
            <a:endParaRPr lang="en-GB" dirty="0"/>
          </a:p>
        </p:txBody>
      </p:sp>
      <p:sp>
        <p:nvSpPr>
          <p:cNvPr id="3" name="Date Placeholder 2"/>
          <p:cNvSpPr>
            <a:spLocks noGrp="1"/>
          </p:cNvSpPr>
          <p:nvPr>
            <p:ph type="dt" sz="half" idx="10"/>
          </p:nvPr>
        </p:nvSpPr>
        <p:spPr/>
        <p:txBody>
          <a:bodyPr/>
          <a:lstStyle>
            <a:lvl1pPr>
              <a:defRPr sz="1600">
                <a:latin typeface="Century Gothic" panose="020B0502020202020204" pitchFamily="34" charset="0"/>
              </a:defRPr>
            </a:lvl1pPr>
          </a:lstStyle>
          <a:p>
            <a:fld id="{C84B90B8-E159-46A5-AC5D-2A42D0FD764C}" type="datetimeFigureOut">
              <a:rPr lang="en-US" smtClean="0"/>
              <a:t>8/3/2020</a:t>
            </a:fld>
            <a:endParaRPr lang="en-US"/>
          </a:p>
        </p:txBody>
      </p:sp>
      <p:sp>
        <p:nvSpPr>
          <p:cNvPr id="4" name="Footer Placeholder 3"/>
          <p:cNvSpPr>
            <a:spLocks noGrp="1"/>
          </p:cNvSpPr>
          <p:nvPr>
            <p:ph type="ftr" sz="quarter" idx="11"/>
          </p:nvPr>
        </p:nvSpPr>
        <p:spPr/>
        <p:txBody>
          <a:bodyPr/>
          <a:lstStyle>
            <a:lvl1pPr>
              <a:defRPr sz="1600">
                <a:latin typeface="Century Gothic" panose="020B0502020202020204" pitchFamily="34" charset="0"/>
              </a:defRPr>
            </a:lvl1pPr>
          </a:lstStyle>
          <a:p>
            <a:endParaRPr lang="en-US"/>
          </a:p>
        </p:txBody>
      </p:sp>
      <p:sp>
        <p:nvSpPr>
          <p:cNvPr id="5" name="Slide Number Placeholder 4"/>
          <p:cNvSpPr>
            <a:spLocks noGrp="1"/>
          </p:cNvSpPr>
          <p:nvPr>
            <p:ph type="sldNum" sz="quarter" idx="12"/>
          </p:nvPr>
        </p:nvSpPr>
        <p:spPr/>
        <p:txBody>
          <a:bodyPr/>
          <a:lstStyle>
            <a:lvl1pPr>
              <a:defRPr sz="1600">
                <a:latin typeface="Century Gothic" panose="020B0502020202020204" pitchFamily="34" charset="0"/>
              </a:defRPr>
            </a:lvl1pPr>
          </a:lstStyle>
          <a:p>
            <a:fld id="{F962D153-52DE-47AB-BA17-22913DF8A5AB}" type="slidenum">
              <a:rPr lang="en-US" smtClean="0"/>
              <a:t>‹#›</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73800" y="547007"/>
            <a:ext cx="1080000" cy="1080000"/>
          </a:xfrm>
          <a:prstGeom prst="rect">
            <a:avLst/>
          </a:prstGeom>
        </p:spPr>
      </p:pic>
    </p:spTree>
    <p:extLst>
      <p:ext uri="{BB962C8B-B14F-4D97-AF65-F5344CB8AC3E}">
        <p14:creationId xmlns:p14="http://schemas.microsoft.com/office/powerpoint/2010/main" val="42545287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z="1600">
                <a:latin typeface="Century Gothic" panose="020B0502020202020204" pitchFamily="34" charset="0"/>
              </a:defRPr>
            </a:lvl1pPr>
          </a:lstStyle>
          <a:p>
            <a:fld id="{C84B90B8-E159-46A5-AC5D-2A42D0FD764C}" type="datetimeFigureOut">
              <a:rPr lang="en-US" smtClean="0"/>
              <a:t>8/3/2020</a:t>
            </a:fld>
            <a:endParaRPr lang="en-US"/>
          </a:p>
        </p:txBody>
      </p:sp>
      <p:sp>
        <p:nvSpPr>
          <p:cNvPr id="3" name="Footer Placeholder 2"/>
          <p:cNvSpPr>
            <a:spLocks noGrp="1"/>
          </p:cNvSpPr>
          <p:nvPr>
            <p:ph type="ftr" sz="quarter" idx="11"/>
          </p:nvPr>
        </p:nvSpPr>
        <p:spPr/>
        <p:txBody>
          <a:bodyPr/>
          <a:lstStyle>
            <a:lvl1pPr>
              <a:defRPr sz="1600">
                <a:latin typeface="Century Gothic" panose="020B0502020202020204" pitchFamily="34" charset="0"/>
              </a:defRPr>
            </a:lvl1pPr>
          </a:lstStyle>
          <a:p>
            <a:endParaRPr lang="en-US"/>
          </a:p>
        </p:txBody>
      </p:sp>
      <p:sp>
        <p:nvSpPr>
          <p:cNvPr id="4" name="Slide Number Placeholder 3"/>
          <p:cNvSpPr>
            <a:spLocks noGrp="1"/>
          </p:cNvSpPr>
          <p:nvPr>
            <p:ph type="sldNum" sz="quarter" idx="12"/>
          </p:nvPr>
        </p:nvSpPr>
        <p:spPr/>
        <p:txBody>
          <a:bodyPr/>
          <a:lstStyle>
            <a:lvl1pPr>
              <a:defRPr sz="1600">
                <a:latin typeface="Century Gothic" panose="020B0502020202020204" pitchFamily="34" charset="0"/>
              </a:defRPr>
            </a:lvl1pPr>
          </a:lstStyle>
          <a:p>
            <a:fld id="{F962D153-52DE-47AB-BA17-22913DF8A5AB}" type="slidenum">
              <a:rPr lang="en-US" smtClean="0"/>
              <a:t>‹#›</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73800" y="547007"/>
            <a:ext cx="1080000" cy="1080000"/>
          </a:xfrm>
          <a:prstGeom prst="rect">
            <a:avLst/>
          </a:prstGeom>
        </p:spPr>
      </p:pic>
    </p:spTree>
    <p:extLst>
      <p:ext uri="{BB962C8B-B14F-4D97-AF65-F5344CB8AC3E}">
        <p14:creationId xmlns:p14="http://schemas.microsoft.com/office/powerpoint/2010/main" val="31804131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Custom Layout">
    <p:bg>
      <p:bgPr>
        <a:solidFill>
          <a:srgbClr val="463278"/>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9E060A41-6BB2-4D44-B6D4-AC1FB96C2E1C}"/>
              </a:ext>
            </a:extLst>
          </p:cNvPr>
          <p:cNvGrpSpPr/>
          <p:nvPr/>
        </p:nvGrpSpPr>
        <p:grpSpPr>
          <a:xfrm>
            <a:off x="4296152" y="1237075"/>
            <a:ext cx="3599695" cy="4383850"/>
            <a:chOff x="2772152" y="1080512"/>
            <a:chExt cx="3599695" cy="4383850"/>
          </a:xfrm>
        </p:grpSpPr>
        <p:sp>
          <p:nvSpPr>
            <p:cNvPr id="6" name="TextBox 5">
              <a:extLst>
                <a:ext uri="{FF2B5EF4-FFF2-40B4-BE49-F238E27FC236}">
                  <a16:creationId xmlns:a16="http://schemas.microsoft.com/office/drawing/2014/main" id="{B750A6DB-4F5D-436F-BFC9-863E961DCD33}"/>
                </a:ext>
              </a:extLst>
            </p:cNvPr>
            <p:cNvSpPr txBox="1"/>
            <p:nvPr/>
          </p:nvSpPr>
          <p:spPr>
            <a:xfrm>
              <a:off x="2772152" y="4941142"/>
              <a:ext cx="3599695" cy="523220"/>
            </a:xfrm>
            <a:prstGeom prst="rect">
              <a:avLst/>
            </a:prstGeom>
            <a:noFill/>
          </p:spPr>
          <p:txBody>
            <a:bodyPr wrap="square" rtlCol="0">
              <a:spAutoFit/>
            </a:bodyPr>
            <a:lstStyle/>
            <a:p>
              <a:pPr algn="ctr"/>
              <a:r>
                <a:rPr lang="en-GB" sz="2800" b="0" dirty="0">
                  <a:solidFill>
                    <a:schemeClr val="bg2"/>
                  </a:solidFill>
                  <a:latin typeface="Century Gothic" panose="020B0502020202020204" pitchFamily="34" charset="0"/>
                </a:rPr>
                <a:t>thebrilliantclub.org</a:t>
              </a:r>
            </a:p>
          </p:txBody>
        </p:sp>
        <p:pic>
          <p:nvPicPr>
            <p:cNvPr id="7" name="Picture 6">
              <a:extLst>
                <a:ext uri="{FF2B5EF4-FFF2-40B4-BE49-F238E27FC236}">
                  <a16:creationId xmlns:a16="http://schemas.microsoft.com/office/drawing/2014/main" id="{14FBF3F1-3E95-4836-8325-E4A0952E31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72152" y="1080512"/>
              <a:ext cx="3599695" cy="3599695"/>
            </a:xfrm>
            <a:prstGeom prst="rect">
              <a:avLst/>
            </a:prstGeom>
          </p:spPr>
        </p:pic>
      </p:grpSp>
    </p:spTree>
    <p:extLst>
      <p:ext uri="{BB962C8B-B14F-4D97-AF65-F5344CB8AC3E}">
        <p14:creationId xmlns:p14="http://schemas.microsoft.com/office/powerpoint/2010/main" val="3925867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81939-5299-4B8D-AE14-5935B70A172D}"/>
              </a:ext>
            </a:extLst>
          </p:cNvPr>
          <p:cNvSpPr>
            <a:spLocks noGrp="1"/>
          </p:cNvSpPr>
          <p:nvPr>
            <p:ph type="title"/>
          </p:nvPr>
        </p:nvSpPr>
        <p:spPr>
          <a:xfrm>
            <a:off x="838200" y="365125"/>
            <a:ext cx="9146309" cy="1325563"/>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84B808C-D49C-4939-ABEB-91114ACECA1A}"/>
              </a:ext>
            </a:extLst>
          </p:cNvPr>
          <p:cNvSpPr>
            <a:spLocks noGrp="1"/>
          </p:cNvSpPr>
          <p:nvPr>
            <p:ph idx="1"/>
          </p:nvPr>
        </p:nvSpPr>
        <p:spPr/>
        <p:txBody>
          <a:bodyPr/>
          <a:lstStyle>
            <a:lvl4pPr>
              <a:defRPr>
                <a:latin typeface="Century Gothic" panose="020B0502020202020204" pitchFamily="34" charset="0"/>
              </a:defRPr>
            </a:lvl4pPr>
            <a:lvl5pPr>
              <a:defRPr>
                <a:latin typeface="Century Gothic" panose="020B0502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17428350-185B-461E-BD92-3C3358B0409D}"/>
              </a:ext>
            </a:extLst>
          </p:cNvPr>
          <p:cNvSpPr>
            <a:spLocks noGrp="1"/>
          </p:cNvSpPr>
          <p:nvPr>
            <p:ph type="dt" sz="half" idx="10"/>
          </p:nvPr>
        </p:nvSpPr>
        <p:spPr/>
        <p:txBody>
          <a:bodyPr/>
          <a:lstStyle/>
          <a:p>
            <a:fld id="{727BB400-74B6-4FF3-BEBC-7E4663413B6C}" type="datetimeFigureOut">
              <a:rPr lang="en-GB" smtClean="0"/>
              <a:t>03/08/2020</a:t>
            </a:fld>
            <a:endParaRPr lang="en-GB" dirty="0"/>
          </a:p>
        </p:txBody>
      </p:sp>
      <p:sp>
        <p:nvSpPr>
          <p:cNvPr id="5" name="Footer Placeholder 4">
            <a:extLst>
              <a:ext uri="{FF2B5EF4-FFF2-40B4-BE49-F238E27FC236}">
                <a16:creationId xmlns:a16="http://schemas.microsoft.com/office/drawing/2014/main" id="{93FA5EA1-3311-4DD0-8A1D-72482599D50C}"/>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B3F88D39-CC37-495B-8109-511593DDDC15}"/>
              </a:ext>
            </a:extLst>
          </p:cNvPr>
          <p:cNvSpPr>
            <a:spLocks noGrp="1"/>
          </p:cNvSpPr>
          <p:nvPr>
            <p:ph type="sldNum" sz="quarter" idx="12"/>
          </p:nvPr>
        </p:nvSpPr>
        <p:spPr/>
        <p:txBody>
          <a:bodyPr/>
          <a:lstStyle/>
          <a:p>
            <a:fld id="{F26476B1-9CC9-4E98-A3F8-956974313F41}" type="slidenum">
              <a:rPr lang="en-GB" smtClean="0"/>
              <a:t>‹#›</a:t>
            </a:fld>
            <a:endParaRPr lang="en-GB" dirty="0"/>
          </a:p>
        </p:txBody>
      </p:sp>
      <p:pic>
        <p:nvPicPr>
          <p:cNvPr id="7" name="Picture 6">
            <a:extLst>
              <a:ext uri="{FF2B5EF4-FFF2-40B4-BE49-F238E27FC236}">
                <a16:creationId xmlns:a16="http://schemas.microsoft.com/office/drawing/2014/main" id="{57A8476B-DCC2-4A00-8D89-154D2E61106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73800" y="547007"/>
            <a:ext cx="1080000" cy="1080000"/>
          </a:xfrm>
          <a:prstGeom prst="rect">
            <a:avLst/>
          </a:prstGeom>
        </p:spPr>
      </p:pic>
    </p:spTree>
    <p:extLst>
      <p:ext uri="{BB962C8B-B14F-4D97-AF65-F5344CB8AC3E}">
        <p14:creationId xmlns:p14="http://schemas.microsoft.com/office/powerpoint/2010/main" val="1775051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F5376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86DCC-2A48-4928-BB95-0D404216C054}"/>
              </a:ext>
            </a:extLst>
          </p:cNvPr>
          <p:cNvSpPr>
            <a:spLocks noGrp="1"/>
          </p:cNvSpPr>
          <p:nvPr>
            <p:ph type="ctrTitle"/>
          </p:nvPr>
        </p:nvSpPr>
        <p:spPr>
          <a:xfrm>
            <a:off x="1524000" y="1854199"/>
            <a:ext cx="9144000" cy="1655763"/>
          </a:xfrm>
        </p:spPr>
        <p:txBody>
          <a:bodyPr anchor="b">
            <a:normAutofit/>
          </a:bodyPr>
          <a:lstStyle>
            <a:lvl1pPr algn="ctr">
              <a:defRPr sz="4800">
                <a:solidFill>
                  <a:schemeClr val="bg1"/>
                </a:solidFill>
              </a:defRPr>
            </a:lvl1pPr>
          </a:lstStyle>
          <a:p>
            <a:r>
              <a:rPr lang="en-US"/>
              <a:t>Click to edit Master title style</a:t>
            </a:r>
            <a:endParaRPr lang="en-GB" dirty="0"/>
          </a:p>
        </p:txBody>
      </p:sp>
      <p:sp>
        <p:nvSpPr>
          <p:cNvPr id="3" name="Subtitle 2">
            <a:extLst>
              <a:ext uri="{FF2B5EF4-FFF2-40B4-BE49-F238E27FC236}">
                <a16:creationId xmlns:a16="http://schemas.microsoft.com/office/drawing/2014/main" id="{9240042D-4C20-4E05-8195-FF748EE1C08D}"/>
              </a:ext>
            </a:extLst>
          </p:cNvPr>
          <p:cNvSpPr>
            <a:spLocks noGrp="1"/>
          </p:cNvSpPr>
          <p:nvPr>
            <p:ph type="subTitle" idx="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4" name="Date Placeholder 3">
            <a:extLst>
              <a:ext uri="{FF2B5EF4-FFF2-40B4-BE49-F238E27FC236}">
                <a16:creationId xmlns:a16="http://schemas.microsoft.com/office/drawing/2014/main" id="{0A97BCED-EE1E-4DDF-9F3C-BDA5449A89DD}"/>
              </a:ext>
            </a:extLst>
          </p:cNvPr>
          <p:cNvSpPr>
            <a:spLocks noGrp="1"/>
          </p:cNvSpPr>
          <p:nvPr>
            <p:ph type="dt" sz="half" idx="10"/>
          </p:nvPr>
        </p:nvSpPr>
        <p:spPr/>
        <p:txBody>
          <a:bodyPr/>
          <a:lstStyle>
            <a:lvl1pPr>
              <a:defRPr>
                <a:solidFill>
                  <a:schemeClr val="bg1"/>
                </a:solidFill>
              </a:defRPr>
            </a:lvl1pPr>
          </a:lstStyle>
          <a:p>
            <a:fld id="{727BB400-74B6-4FF3-BEBC-7E4663413B6C}" type="datetimeFigureOut">
              <a:rPr lang="en-GB" smtClean="0"/>
              <a:pPr/>
              <a:t>03/08/2020</a:t>
            </a:fld>
            <a:endParaRPr lang="en-GB" dirty="0"/>
          </a:p>
        </p:txBody>
      </p:sp>
      <p:sp>
        <p:nvSpPr>
          <p:cNvPr id="5" name="Footer Placeholder 4">
            <a:extLst>
              <a:ext uri="{FF2B5EF4-FFF2-40B4-BE49-F238E27FC236}">
                <a16:creationId xmlns:a16="http://schemas.microsoft.com/office/drawing/2014/main" id="{16613255-0EB1-482C-9E87-FC152995666E}"/>
              </a:ext>
            </a:extLst>
          </p:cNvPr>
          <p:cNvSpPr>
            <a:spLocks noGrp="1"/>
          </p:cNvSpPr>
          <p:nvPr>
            <p:ph type="ftr" sz="quarter" idx="11"/>
          </p:nvPr>
        </p:nvSpPr>
        <p:spPr/>
        <p:txBody>
          <a:bodyPr/>
          <a:lstStyle>
            <a:lvl1pPr>
              <a:defRPr>
                <a:solidFill>
                  <a:schemeClr val="bg1"/>
                </a:solidFill>
              </a:defRPr>
            </a:lvl1pPr>
          </a:lstStyle>
          <a:p>
            <a:endParaRPr lang="en-GB" dirty="0"/>
          </a:p>
        </p:txBody>
      </p:sp>
      <p:sp>
        <p:nvSpPr>
          <p:cNvPr id="6" name="Slide Number Placeholder 5">
            <a:extLst>
              <a:ext uri="{FF2B5EF4-FFF2-40B4-BE49-F238E27FC236}">
                <a16:creationId xmlns:a16="http://schemas.microsoft.com/office/drawing/2014/main" id="{5FEA887E-BA2B-4686-9DBD-F00339BCF50C}"/>
              </a:ext>
            </a:extLst>
          </p:cNvPr>
          <p:cNvSpPr>
            <a:spLocks noGrp="1"/>
          </p:cNvSpPr>
          <p:nvPr>
            <p:ph type="sldNum" sz="quarter" idx="12"/>
          </p:nvPr>
        </p:nvSpPr>
        <p:spPr/>
        <p:txBody>
          <a:bodyPr/>
          <a:lstStyle>
            <a:lvl1pPr>
              <a:defRPr>
                <a:solidFill>
                  <a:schemeClr val="bg1"/>
                </a:solidFill>
              </a:defRPr>
            </a:lvl1pPr>
          </a:lstStyle>
          <a:p>
            <a:fld id="{F26476B1-9CC9-4E98-A3F8-956974313F41}" type="slidenum">
              <a:rPr lang="en-GB" smtClean="0"/>
              <a:pPr/>
              <a:t>‹#›</a:t>
            </a:fld>
            <a:endParaRPr lang="en-GB" dirty="0"/>
          </a:p>
        </p:txBody>
      </p:sp>
      <p:pic>
        <p:nvPicPr>
          <p:cNvPr id="7" name="Picture 6">
            <a:extLst>
              <a:ext uri="{FF2B5EF4-FFF2-40B4-BE49-F238E27FC236}">
                <a16:creationId xmlns:a16="http://schemas.microsoft.com/office/drawing/2014/main" id="{FB53B001-3DE5-4189-904F-A281B0DAACF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85823" y="554292"/>
            <a:ext cx="1080000" cy="1080000"/>
          </a:xfrm>
          <a:prstGeom prst="rect">
            <a:avLst/>
          </a:prstGeom>
        </p:spPr>
      </p:pic>
    </p:spTree>
    <p:extLst>
      <p:ext uri="{BB962C8B-B14F-4D97-AF65-F5344CB8AC3E}">
        <p14:creationId xmlns:p14="http://schemas.microsoft.com/office/powerpoint/2010/main" val="2183693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1_Title Slide">
    <p:bg>
      <p:bgPr>
        <a:solidFill>
          <a:srgbClr val="32B99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86DCC-2A48-4928-BB95-0D404216C054}"/>
              </a:ext>
            </a:extLst>
          </p:cNvPr>
          <p:cNvSpPr>
            <a:spLocks noGrp="1"/>
          </p:cNvSpPr>
          <p:nvPr>
            <p:ph type="ctrTitle"/>
          </p:nvPr>
        </p:nvSpPr>
        <p:spPr>
          <a:xfrm>
            <a:off x="1524000" y="1854199"/>
            <a:ext cx="9144000" cy="1655763"/>
          </a:xfrm>
        </p:spPr>
        <p:txBody>
          <a:bodyPr anchor="b"/>
          <a:lstStyle>
            <a:lvl1pPr algn="ctr">
              <a:defRPr sz="6000">
                <a:solidFill>
                  <a:schemeClr val="bg1"/>
                </a:solidFill>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9240042D-4C20-4E05-8195-FF748EE1C08D}"/>
              </a:ext>
            </a:extLst>
          </p:cNvPr>
          <p:cNvSpPr>
            <a:spLocks noGrp="1"/>
          </p:cNvSpPr>
          <p:nvPr>
            <p:ph type="subTitle" idx="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4" name="Date Placeholder 3">
            <a:extLst>
              <a:ext uri="{FF2B5EF4-FFF2-40B4-BE49-F238E27FC236}">
                <a16:creationId xmlns:a16="http://schemas.microsoft.com/office/drawing/2014/main" id="{0A97BCED-EE1E-4DDF-9F3C-BDA5449A89DD}"/>
              </a:ext>
            </a:extLst>
          </p:cNvPr>
          <p:cNvSpPr>
            <a:spLocks noGrp="1"/>
          </p:cNvSpPr>
          <p:nvPr>
            <p:ph type="dt" sz="half" idx="10"/>
          </p:nvPr>
        </p:nvSpPr>
        <p:spPr/>
        <p:txBody>
          <a:bodyPr/>
          <a:lstStyle>
            <a:lvl1pPr>
              <a:defRPr>
                <a:solidFill>
                  <a:schemeClr val="bg1"/>
                </a:solidFill>
              </a:defRPr>
            </a:lvl1pPr>
          </a:lstStyle>
          <a:p>
            <a:fld id="{727BB400-74B6-4FF3-BEBC-7E4663413B6C}" type="datetimeFigureOut">
              <a:rPr lang="en-GB" smtClean="0"/>
              <a:pPr/>
              <a:t>03/08/2020</a:t>
            </a:fld>
            <a:endParaRPr lang="en-GB" dirty="0"/>
          </a:p>
        </p:txBody>
      </p:sp>
      <p:sp>
        <p:nvSpPr>
          <p:cNvPr id="5" name="Footer Placeholder 4">
            <a:extLst>
              <a:ext uri="{FF2B5EF4-FFF2-40B4-BE49-F238E27FC236}">
                <a16:creationId xmlns:a16="http://schemas.microsoft.com/office/drawing/2014/main" id="{16613255-0EB1-482C-9E87-FC152995666E}"/>
              </a:ext>
            </a:extLst>
          </p:cNvPr>
          <p:cNvSpPr>
            <a:spLocks noGrp="1"/>
          </p:cNvSpPr>
          <p:nvPr>
            <p:ph type="ftr" sz="quarter" idx="11"/>
          </p:nvPr>
        </p:nvSpPr>
        <p:spPr/>
        <p:txBody>
          <a:bodyPr/>
          <a:lstStyle>
            <a:lvl1pPr>
              <a:defRPr>
                <a:solidFill>
                  <a:schemeClr val="bg1"/>
                </a:solidFill>
              </a:defRPr>
            </a:lvl1pPr>
          </a:lstStyle>
          <a:p>
            <a:endParaRPr lang="en-GB" dirty="0"/>
          </a:p>
        </p:txBody>
      </p:sp>
      <p:sp>
        <p:nvSpPr>
          <p:cNvPr id="6" name="Slide Number Placeholder 5">
            <a:extLst>
              <a:ext uri="{FF2B5EF4-FFF2-40B4-BE49-F238E27FC236}">
                <a16:creationId xmlns:a16="http://schemas.microsoft.com/office/drawing/2014/main" id="{5FEA887E-BA2B-4686-9DBD-F00339BCF50C}"/>
              </a:ext>
            </a:extLst>
          </p:cNvPr>
          <p:cNvSpPr>
            <a:spLocks noGrp="1"/>
          </p:cNvSpPr>
          <p:nvPr>
            <p:ph type="sldNum" sz="quarter" idx="12"/>
          </p:nvPr>
        </p:nvSpPr>
        <p:spPr/>
        <p:txBody>
          <a:bodyPr/>
          <a:lstStyle>
            <a:lvl1pPr>
              <a:defRPr>
                <a:solidFill>
                  <a:schemeClr val="bg1"/>
                </a:solidFill>
              </a:defRPr>
            </a:lvl1pPr>
          </a:lstStyle>
          <a:p>
            <a:fld id="{F26476B1-9CC9-4E98-A3F8-956974313F41}" type="slidenum">
              <a:rPr lang="en-GB" smtClean="0"/>
              <a:pPr/>
              <a:t>‹#›</a:t>
            </a:fld>
            <a:endParaRPr lang="en-GB" dirty="0"/>
          </a:p>
        </p:txBody>
      </p:sp>
      <p:pic>
        <p:nvPicPr>
          <p:cNvPr id="7" name="Picture 6">
            <a:extLst>
              <a:ext uri="{FF2B5EF4-FFF2-40B4-BE49-F238E27FC236}">
                <a16:creationId xmlns:a16="http://schemas.microsoft.com/office/drawing/2014/main" id="{FB53B001-3DE5-4189-904F-A281B0DAACF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85823" y="554292"/>
            <a:ext cx="1080000" cy="1080000"/>
          </a:xfrm>
          <a:prstGeom prst="rect">
            <a:avLst/>
          </a:prstGeom>
        </p:spPr>
      </p:pic>
    </p:spTree>
    <p:extLst>
      <p:ext uri="{BB962C8B-B14F-4D97-AF65-F5344CB8AC3E}">
        <p14:creationId xmlns:p14="http://schemas.microsoft.com/office/powerpoint/2010/main" val="2519674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2_Title Slide">
    <p:bg>
      <p:bgPr>
        <a:solidFill>
          <a:srgbClr val="463278"/>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86DCC-2A48-4928-BB95-0D404216C054}"/>
              </a:ext>
            </a:extLst>
          </p:cNvPr>
          <p:cNvSpPr>
            <a:spLocks noGrp="1"/>
          </p:cNvSpPr>
          <p:nvPr>
            <p:ph type="ctrTitle"/>
          </p:nvPr>
        </p:nvSpPr>
        <p:spPr>
          <a:xfrm>
            <a:off x="1524000" y="1854199"/>
            <a:ext cx="9144000" cy="1655763"/>
          </a:xfrm>
        </p:spPr>
        <p:txBody>
          <a:bodyPr anchor="b"/>
          <a:lstStyle>
            <a:lvl1pPr algn="ctr">
              <a:defRPr sz="6000">
                <a:solidFill>
                  <a:schemeClr val="bg1"/>
                </a:solidFill>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9240042D-4C20-4E05-8195-FF748EE1C08D}"/>
              </a:ext>
            </a:extLst>
          </p:cNvPr>
          <p:cNvSpPr>
            <a:spLocks noGrp="1"/>
          </p:cNvSpPr>
          <p:nvPr>
            <p:ph type="subTitle" idx="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4" name="Date Placeholder 3">
            <a:extLst>
              <a:ext uri="{FF2B5EF4-FFF2-40B4-BE49-F238E27FC236}">
                <a16:creationId xmlns:a16="http://schemas.microsoft.com/office/drawing/2014/main" id="{0A97BCED-EE1E-4DDF-9F3C-BDA5449A89DD}"/>
              </a:ext>
            </a:extLst>
          </p:cNvPr>
          <p:cNvSpPr>
            <a:spLocks noGrp="1"/>
          </p:cNvSpPr>
          <p:nvPr>
            <p:ph type="dt" sz="half" idx="10"/>
          </p:nvPr>
        </p:nvSpPr>
        <p:spPr/>
        <p:txBody>
          <a:bodyPr/>
          <a:lstStyle>
            <a:lvl1pPr>
              <a:defRPr>
                <a:solidFill>
                  <a:schemeClr val="bg1"/>
                </a:solidFill>
              </a:defRPr>
            </a:lvl1pPr>
          </a:lstStyle>
          <a:p>
            <a:fld id="{727BB400-74B6-4FF3-BEBC-7E4663413B6C}" type="datetimeFigureOut">
              <a:rPr lang="en-GB" smtClean="0"/>
              <a:pPr/>
              <a:t>03/08/2020</a:t>
            </a:fld>
            <a:endParaRPr lang="en-GB" dirty="0"/>
          </a:p>
        </p:txBody>
      </p:sp>
      <p:sp>
        <p:nvSpPr>
          <p:cNvPr id="5" name="Footer Placeholder 4">
            <a:extLst>
              <a:ext uri="{FF2B5EF4-FFF2-40B4-BE49-F238E27FC236}">
                <a16:creationId xmlns:a16="http://schemas.microsoft.com/office/drawing/2014/main" id="{16613255-0EB1-482C-9E87-FC152995666E}"/>
              </a:ext>
            </a:extLst>
          </p:cNvPr>
          <p:cNvSpPr>
            <a:spLocks noGrp="1"/>
          </p:cNvSpPr>
          <p:nvPr>
            <p:ph type="ftr" sz="quarter" idx="11"/>
          </p:nvPr>
        </p:nvSpPr>
        <p:spPr/>
        <p:txBody>
          <a:bodyPr/>
          <a:lstStyle>
            <a:lvl1pPr>
              <a:defRPr>
                <a:solidFill>
                  <a:schemeClr val="bg1"/>
                </a:solidFill>
              </a:defRPr>
            </a:lvl1pPr>
          </a:lstStyle>
          <a:p>
            <a:endParaRPr lang="en-GB" dirty="0"/>
          </a:p>
        </p:txBody>
      </p:sp>
      <p:sp>
        <p:nvSpPr>
          <p:cNvPr id="6" name="Slide Number Placeholder 5">
            <a:extLst>
              <a:ext uri="{FF2B5EF4-FFF2-40B4-BE49-F238E27FC236}">
                <a16:creationId xmlns:a16="http://schemas.microsoft.com/office/drawing/2014/main" id="{5FEA887E-BA2B-4686-9DBD-F00339BCF50C}"/>
              </a:ext>
            </a:extLst>
          </p:cNvPr>
          <p:cNvSpPr>
            <a:spLocks noGrp="1"/>
          </p:cNvSpPr>
          <p:nvPr>
            <p:ph type="sldNum" sz="quarter" idx="12"/>
          </p:nvPr>
        </p:nvSpPr>
        <p:spPr/>
        <p:txBody>
          <a:bodyPr/>
          <a:lstStyle>
            <a:lvl1pPr>
              <a:defRPr>
                <a:solidFill>
                  <a:schemeClr val="bg1"/>
                </a:solidFill>
              </a:defRPr>
            </a:lvl1pPr>
          </a:lstStyle>
          <a:p>
            <a:fld id="{F26476B1-9CC9-4E98-A3F8-956974313F41}" type="slidenum">
              <a:rPr lang="en-GB" smtClean="0"/>
              <a:pPr/>
              <a:t>‹#›</a:t>
            </a:fld>
            <a:endParaRPr lang="en-GB" dirty="0"/>
          </a:p>
        </p:txBody>
      </p:sp>
      <p:pic>
        <p:nvPicPr>
          <p:cNvPr id="7" name="Picture 6">
            <a:extLst>
              <a:ext uri="{FF2B5EF4-FFF2-40B4-BE49-F238E27FC236}">
                <a16:creationId xmlns:a16="http://schemas.microsoft.com/office/drawing/2014/main" id="{FB53B001-3DE5-4189-904F-A281B0DAACF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85823" y="554292"/>
            <a:ext cx="1080000" cy="1080000"/>
          </a:xfrm>
          <a:prstGeom prst="rect">
            <a:avLst/>
          </a:prstGeom>
        </p:spPr>
      </p:pic>
    </p:spTree>
    <p:extLst>
      <p:ext uri="{BB962C8B-B14F-4D97-AF65-F5344CB8AC3E}">
        <p14:creationId xmlns:p14="http://schemas.microsoft.com/office/powerpoint/2010/main" val="2232292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99A57-F0FE-4C79-B8A8-4EEC98BDB8EC}"/>
              </a:ext>
            </a:extLst>
          </p:cNvPr>
          <p:cNvSpPr>
            <a:spLocks noGrp="1"/>
          </p:cNvSpPr>
          <p:nvPr>
            <p:ph type="title"/>
          </p:nvPr>
        </p:nvSpPr>
        <p:spPr>
          <a:xfrm>
            <a:off x="838200" y="365125"/>
            <a:ext cx="9146309" cy="1325563"/>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31E0697-23D9-4DB8-8B61-C6FEC3F7312D}"/>
              </a:ext>
            </a:extLst>
          </p:cNvPr>
          <p:cNvSpPr>
            <a:spLocks noGrp="1"/>
          </p:cNvSpPr>
          <p:nvPr>
            <p:ph sz="half" idx="1"/>
          </p:nvPr>
        </p:nvSpPr>
        <p:spPr>
          <a:xfrm>
            <a:off x="838200" y="1825625"/>
            <a:ext cx="5181600" cy="4351338"/>
          </a:xfrm>
        </p:spPr>
        <p:txBody>
          <a:bodyPr/>
          <a:lstStyle>
            <a:lvl4pPr>
              <a:defRPr>
                <a:latin typeface="Century Gothic" panose="020B0502020202020204" pitchFamily="34" charset="0"/>
              </a:defRPr>
            </a:lvl4pPr>
            <a:lvl5pPr>
              <a:defRPr>
                <a:latin typeface="Century Gothic" panose="020B0502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a:extLst>
              <a:ext uri="{FF2B5EF4-FFF2-40B4-BE49-F238E27FC236}">
                <a16:creationId xmlns:a16="http://schemas.microsoft.com/office/drawing/2014/main" id="{C03BFF03-8479-444D-A076-1E05278432E8}"/>
              </a:ext>
            </a:extLst>
          </p:cNvPr>
          <p:cNvSpPr>
            <a:spLocks noGrp="1"/>
          </p:cNvSpPr>
          <p:nvPr>
            <p:ph sz="half" idx="2"/>
          </p:nvPr>
        </p:nvSpPr>
        <p:spPr>
          <a:xfrm>
            <a:off x="6172200" y="1825625"/>
            <a:ext cx="5181600" cy="4351338"/>
          </a:xfrm>
        </p:spPr>
        <p:txBody>
          <a:bodyPr/>
          <a:lstStyle>
            <a:lvl4pPr>
              <a:defRPr>
                <a:latin typeface="Century Gothic" panose="020B0502020202020204" pitchFamily="34" charset="0"/>
              </a:defRPr>
            </a:lvl4pPr>
            <a:lvl5pPr>
              <a:defRPr>
                <a:latin typeface="Century Gothic" panose="020B0502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Date Placeholder 4">
            <a:extLst>
              <a:ext uri="{FF2B5EF4-FFF2-40B4-BE49-F238E27FC236}">
                <a16:creationId xmlns:a16="http://schemas.microsoft.com/office/drawing/2014/main" id="{D606F10B-FE88-40F0-B94E-837F352AFFA0}"/>
              </a:ext>
            </a:extLst>
          </p:cNvPr>
          <p:cNvSpPr>
            <a:spLocks noGrp="1"/>
          </p:cNvSpPr>
          <p:nvPr>
            <p:ph type="dt" sz="half" idx="10"/>
          </p:nvPr>
        </p:nvSpPr>
        <p:spPr/>
        <p:txBody>
          <a:bodyPr/>
          <a:lstStyle/>
          <a:p>
            <a:fld id="{727BB400-74B6-4FF3-BEBC-7E4663413B6C}" type="datetimeFigureOut">
              <a:rPr lang="en-GB" smtClean="0"/>
              <a:t>03/08/2020</a:t>
            </a:fld>
            <a:endParaRPr lang="en-GB" dirty="0"/>
          </a:p>
        </p:txBody>
      </p:sp>
      <p:sp>
        <p:nvSpPr>
          <p:cNvPr id="6" name="Footer Placeholder 5">
            <a:extLst>
              <a:ext uri="{FF2B5EF4-FFF2-40B4-BE49-F238E27FC236}">
                <a16:creationId xmlns:a16="http://schemas.microsoft.com/office/drawing/2014/main" id="{482BD8C2-07C4-43A0-88E7-32542B9D9D6B}"/>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43C34565-4AAB-4E63-9F80-B76B393C61F1}"/>
              </a:ext>
            </a:extLst>
          </p:cNvPr>
          <p:cNvSpPr>
            <a:spLocks noGrp="1"/>
          </p:cNvSpPr>
          <p:nvPr>
            <p:ph type="sldNum" sz="quarter" idx="12"/>
          </p:nvPr>
        </p:nvSpPr>
        <p:spPr/>
        <p:txBody>
          <a:bodyPr/>
          <a:lstStyle/>
          <a:p>
            <a:fld id="{F26476B1-9CC9-4E98-A3F8-956974313F41}" type="slidenum">
              <a:rPr lang="en-GB" smtClean="0"/>
              <a:t>‹#›</a:t>
            </a:fld>
            <a:endParaRPr lang="en-GB" dirty="0"/>
          </a:p>
        </p:txBody>
      </p:sp>
      <p:pic>
        <p:nvPicPr>
          <p:cNvPr id="8" name="Picture 7">
            <a:extLst>
              <a:ext uri="{FF2B5EF4-FFF2-40B4-BE49-F238E27FC236}">
                <a16:creationId xmlns:a16="http://schemas.microsoft.com/office/drawing/2014/main" id="{BBAD35C6-35DD-4629-BB74-C4C49E9D100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73800" y="547007"/>
            <a:ext cx="1080000" cy="1080000"/>
          </a:xfrm>
          <a:prstGeom prst="rect">
            <a:avLst/>
          </a:prstGeom>
        </p:spPr>
      </p:pic>
    </p:spTree>
    <p:extLst>
      <p:ext uri="{BB962C8B-B14F-4D97-AF65-F5344CB8AC3E}">
        <p14:creationId xmlns:p14="http://schemas.microsoft.com/office/powerpoint/2010/main" val="3290392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A6B7E-FA6F-4C78-A54C-4BF931BFE2DB}"/>
              </a:ext>
            </a:extLst>
          </p:cNvPr>
          <p:cNvSpPr>
            <a:spLocks noGrp="1"/>
          </p:cNvSpPr>
          <p:nvPr>
            <p:ph type="title"/>
          </p:nvPr>
        </p:nvSpPr>
        <p:spPr>
          <a:xfrm>
            <a:off x="838200" y="365125"/>
            <a:ext cx="9146309" cy="1325563"/>
          </a:xfrm>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2931827-2940-4DD4-A49B-785D6D966C13}"/>
              </a:ext>
            </a:extLst>
          </p:cNvPr>
          <p:cNvSpPr>
            <a:spLocks noGrp="1"/>
          </p:cNvSpPr>
          <p:nvPr>
            <p:ph type="dt" sz="half" idx="10"/>
          </p:nvPr>
        </p:nvSpPr>
        <p:spPr/>
        <p:txBody>
          <a:bodyPr/>
          <a:lstStyle/>
          <a:p>
            <a:fld id="{727BB400-74B6-4FF3-BEBC-7E4663413B6C}" type="datetimeFigureOut">
              <a:rPr lang="en-GB" smtClean="0"/>
              <a:t>03/08/2020</a:t>
            </a:fld>
            <a:endParaRPr lang="en-GB" dirty="0"/>
          </a:p>
        </p:txBody>
      </p:sp>
      <p:sp>
        <p:nvSpPr>
          <p:cNvPr id="4" name="Footer Placeholder 3">
            <a:extLst>
              <a:ext uri="{FF2B5EF4-FFF2-40B4-BE49-F238E27FC236}">
                <a16:creationId xmlns:a16="http://schemas.microsoft.com/office/drawing/2014/main" id="{DB2DE50B-BC2F-44ED-8175-541B9D7C2A36}"/>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1228C46E-0697-4DD5-97E4-DA9C7B14B6D6}"/>
              </a:ext>
            </a:extLst>
          </p:cNvPr>
          <p:cNvSpPr>
            <a:spLocks noGrp="1"/>
          </p:cNvSpPr>
          <p:nvPr>
            <p:ph type="sldNum" sz="quarter" idx="12"/>
          </p:nvPr>
        </p:nvSpPr>
        <p:spPr/>
        <p:txBody>
          <a:bodyPr/>
          <a:lstStyle/>
          <a:p>
            <a:fld id="{F26476B1-9CC9-4E98-A3F8-956974313F41}" type="slidenum">
              <a:rPr lang="en-GB" smtClean="0"/>
              <a:t>‹#›</a:t>
            </a:fld>
            <a:endParaRPr lang="en-GB" dirty="0"/>
          </a:p>
        </p:txBody>
      </p:sp>
      <p:pic>
        <p:nvPicPr>
          <p:cNvPr id="6" name="Picture 5">
            <a:extLst>
              <a:ext uri="{FF2B5EF4-FFF2-40B4-BE49-F238E27FC236}">
                <a16:creationId xmlns:a16="http://schemas.microsoft.com/office/drawing/2014/main" id="{DBE2E8EE-35F5-4B2E-97F1-A6B6C179CCA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73800" y="547007"/>
            <a:ext cx="1080000" cy="1080000"/>
          </a:xfrm>
          <a:prstGeom prst="rect">
            <a:avLst/>
          </a:prstGeom>
        </p:spPr>
      </p:pic>
    </p:spTree>
    <p:extLst>
      <p:ext uri="{BB962C8B-B14F-4D97-AF65-F5344CB8AC3E}">
        <p14:creationId xmlns:p14="http://schemas.microsoft.com/office/powerpoint/2010/main" val="978424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Vertical Title and Text">
    <p:bg>
      <p:bgPr>
        <a:solidFill>
          <a:srgbClr val="F53764"/>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44721331-1FD3-45B7-AA9A-FDB82F3C002A}"/>
              </a:ext>
            </a:extLst>
          </p:cNvPr>
          <p:cNvGrpSpPr/>
          <p:nvPr userDrawn="1"/>
        </p:nvGrpSpPr>
        <p:grpSpPr>
          <a:xfrm>
            <a:off x="4158665" y="1629000"/>
            <a:ext cx="3874669" cy="4749934"/>
            <a:chOff x="4158665" y="1629000"/>
            <a:chExt cx="3874669" cy="4749934"/>
          </a:xfrm>
        </p:grpSpPr>
        <p:sp>
          <p:nvSpPr>
            <p:cNvPr id="7" name="TextBox 6">
              <a:extLst>
                <a:ext uri="{FF2B5EF4-FFF2-40B4-BE49-F238E27FC236}">
                  <a16:creationId xmlns:a16="http://schemas.microsoft.com/office/drawing/2014/main" id="{57D03987-E051-45AE-A257-2FEDA168C9F0}"/>
                </a:ext>
              </a:extLst>
            </p:cNvPr>
            <p:cNvSpPr txBox="1"/>
            <p:nvPr userDrawn="1"/>
          </p:nvSpPr>
          <p:spPr>
            <a:xfrm>
              <a:off x="4158665" y="5794159"/>
              <a:ext cx="3874669"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solidFill>
                    <a:schemeClr val="bg1"/>
                  </a:solidFill>
                  <a:effectLst/>
                  <a:uLnTx/>
                  <a:uFillTx/>
                  <a:latin typeface="Century Gothic" panose="020B0502020202020204" pitchFamily="34" charset="0"/>
                  <a:ea typeface="+mn-ea"/>
                  <a:cs typeface="+mn-cs"/>
                </a:rPr>
                <a:t>thebrilliantclub.org</a:t>
              </a:r>
            </a:p>
          </p:txBody>
        </p:sp>
        <p:pic>
          <p:nvPicPr>
            <p:cNvPr id="8" name="Picture 7">
              <a:extLst>
                <a:ext uri="{FF2B5EF4-FFF2-40B4-BE49-F238E27FC236}">
                  <a16:creationId xmlns:a16="http://schemas.microsoft.com/office/drawing/2014/main" id="{B48F8DC0-969E-4F7F-987B-C002CB12F4D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96000" y="1629000"/>
              <a:ext cx="3600000" cy="3600000"/>
            </a:xfrm>
            <a:prstGeom prst="rect">
              <a:avLst/>
            </a:prstGeom>
          </p:spPr>
        </p:pic>
      </p:grpSp>
    </p:spTree>
    <p:extLst>
      <p:ext uri="{BB962C8B-B14F-4D97-AF65-F5344CB8AC3E}">
        <p14:creationId xmlns:p14="http://schemas.microsoft.com/office/powerpoint/2010/main" val="21525085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p:cNvSpPr/>
          <p:nvPr/>
        </p:nvSpPr>
        <p:spPr>
          <a:xfrm>
            <a:off x="169817" y="169817"/>
            <a:ext cx="11848012" cy="653142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Century Gothic" panose="020B0502020202020204" pitchFamily="34" charset="0"/>
            </a:endParaRPr>
          </a:p>
        </p:txBody>
      </p:sp>
      <p:sp>
        <p:nvSpPr>
          <p:cNvPr id="2" name="Title 1"/>
          <p:cNvSpPr>
            <a:spLocks noGrp="1"/>
          </p:cNvSpPr>
          <p:nvPr>
            <p:ph type="ctrTitle"/>
          </p:nvPr>
        </p:nvSpPr>
        <p:spPr>
          <a:xfrm>
            <a:off x="1521823" y="2018766"/>
            <a:ext cx="9144000" cy="1800000"/>
          </a:xfrm>
        </p:spPr>
        <p:txBody>
          <a:bodyPr anchor="b">
            <a:normAutofit/>
          </a:bodyPr>
          <a:lstStyle>
            <a:lvl1pPr algn="ctr">
              <a:defRPr sz="5200">
                <a:solidFill>
                  <a:schemeClr val="bg2"/>
                </a:solidFill>
                <a:latin typeface="Century Gothic" panose="020B0502020202020204"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1521823" y="4020526"/>
            <a:ext cx="9144000" cy="1440000"/>
          </a:xfrm>
        </p:spPr>
        <p:txBody>
          <a:bodyPr>
            <a:normAutofit/>
          </a:bodyPr>
          <a:lstStyle>
            <a:lvl1pPr marL="0" indent="0" algn="ctr">
              <a:buNone/>
              <a:defRPr sz="2800">
                <a:solidFill>
                  <a:schemeClr val="bg2"/>
                </a:solidFill>
                <a:latin typeface="Century Gothic" panose="020B0502020202020204" pitchFamily="34"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GB" dirty="0"/>
          </a:p>
        </p:txBody>
      </p:sp>
      <p:sp>
        <p:nvSpPr>
          <p:cNvPr id="4" name="Date Placeholder 3"/>
          <p:cNvSpPr>
            <a:spLocks noGrp="1"/>
          </p:cNvSpPr>
          <p:nvPr>
            <p:ph type="dt" sz="half" idx="10"/>
          </p:nvPr>
        </p:nvSpPr>
        <p:spPr/>
        <p:txBody>
          <a:bodyPr/>
          <a:lstStyle>
            <a:lvl1pPr>
              <a:defRPr sz="1600">
                <a:solidFill>
                  <a:schemeClr val="bg2"/>
                </a:solidFill>
                <a:latin typeface="Century Gothic" panose="020B0502020202020204" pitchFamily="34" charset="0"/>
              </a:defRPr>
            </a:lvl1pPr>
          </a:lstStyle>
          <a:p>
            <a:fld id="{C84B90B8-E159-46A5-AC5D-2A42D0FD764C}" type="datetimeFigureOut">
              <a:rPr lang="en-US" smtClean="0"/>
              <a:t>8/3/2020</a:t>
            </a:fld>
            <a:endParaRPr lang="en-US"/>
          </a:p>
        </p:txBody>
      </p:sp>
      <p:sp>
        <p:nvSpPr>
          <p:cNvPr id="5" name="Footer Placeholder 4"/>
          <p:cNvSpPr>
            <a:spLocks noGrp="1"/>
          </p:cNvSpPr>
          <p:nvPr>
            <p:ph type="ftr" sz="quarter" idx="11"/>
          </p:nvPr>
        </p:nvSpPr>
        <p:spPr/>
        <p:txBody>
          <a:bodyPr/>
          <a:lstStyle>
            <a:lvl1pPr>
              <a:defRPr sz="1600">
                <a:solidFill>
                  <a:schemeClr val="bg2"/>
                </a:solidFill>
                <a:latin typeface="Century Gothic" panose="020B0502020202020204" pitchFamily="34" charset="0"/>
              </a:defRPr>
            </a:lvl1pPr>
          </a:lstStyle>
          <a:p>
            <a:endParaRPr lang="en-US"/>
          </a:p>
        </p:txBody>
      </p:sp>
      <p:sp>
        <p:nvSpPr>
          <p:cNvPr id="6" name="Slide Number Placeholder 5"/>
          <p:cNvSpPr>
            <a:spLocks noGrp="1"/>
          </p:cNvSpPr>
          <p:nvPr>
            <p:ph type="sldNum" sz="quarter" idx="12"/>
          </p:nvPr>
        </p:nvSpPr>
        <p:spPr/>
        <p:txBody>
          <a:bodyPr/>
          <a:lstStyle>
            <a:lvl1pPr>
              <a:defRPr sz="1600">
                <a:solidFill>
                  <a:schemeClr val="bg2"/>
                </a:solidFill>
                <a:latin typeface="Century Gothic" panose="020B0502020202020204" pitchFamily="34" charset="0"/>
              </a:defRPr>
            </a:lvl1pPr>
          </a:lstStyle>
          <a:p>
            <a:fld id="{F962D153-52DE-47AB-BA17-22913DF8A5AB}" type="slidenum">
              <a:rPr lang="en-US" smtClean="0"/>
              <a:t>‹#›</a:t>
            </a:fld>
            <a:endParaRPr lang="en-US"/>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85823" y="554292"/>
            <a:ext cx="1080000" cy="1080000"/>
          </a:xfrm>
          <a:prstGeom prst="rect">
            <a:avLst/>
          </a:prstGeom>
        </p:spPr>
      </p:pic>
    </p:spTree>
    <p:extLst>
      <p:ext uri="{BB962C8B-B14F-4D97-AF65-F5344CB8AC3E}">
        <p14:creationId xmlns:p14="http://schemas.microsoft.com/office/powerpoint/2010/main" val="3482326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10" Type="http://schemas.openxmlformats.org/officeDocument/2006/relationships/theme" Target="../theme/theme2.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A925636-9DA3-4034-8BF2-20971927DBB6}"/>
              </a:ext>
            </a:extLst>
          </p:cNvPr>
          <p:cNvSpPr>
            <a:spLocks noGrp="1"/>
          </p:cNvSpPr>
          <p:nvPr>
            <p:ph type="title"/>
          </p:nvPr>
        </p:nvSpPr>
        <p:spPr>
          <a:xfrm>
            <a:off x="838200" y="365125"/>
            <a:ext cx="9435600" cy="1325563"/>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500F4193-282E-401B-A944-F23189CDAE1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4" name="Date Placeholder 3">
            <a:extLst>
              <a:ext uri="{FF2B5EF4-FFF2-40B4-BE49-F238E27FC236}">
                <a16:creationId xmlns:a16="http://schemas.microsoft.com/office/drawing/2014/main" id="{9B13CA1B-AC5A-48E4-A11A-9976811ADB0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Century Gothic" panose="020B0502020202020204" pitchFamily="34" charset="0"/>
              </a:defRPr>
            </a:lvl1pPr>
          </a:lstStyle>
          <a:p>
            <a:fld id="{727BB400-74B6-4FF3-BEBC-7E4663413B6C}" type="datetimeFigureOut">
              <a:rPr lang="en-GB" smtClean="0"/>
              <a:pPr/>
              <a:t>03/08/2020</a:t>
            </a:fld>
            <a:endParaRPr lang="en-GB" dirty="0"/>
          </a:p>
        </p:txBody>
      </p:sp>
      <p:sp>
        <p:nvSpPr>
          <p:cNvPr id="5" name="Footer Placeholder 4">
            <a:extLst>
              <a:ext uri="{FF2B5EF4-FFF2-40B4-BE49-F238E27FC236}">
                <a16:creationId xmlns:a16="http://schemas.microsoft.com/office/drawing/2014/main" id="{91EC8469-1712-4694-8C19-810259943C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Century Gothic" panose="020B0502020202020204" pitchFamily="34" charset="0"/>
              </a:defRPr>
            </a:lvl1pPr>
          </a:lstStyle>
          <a:p>
            <a:endParaRPr lang="en-GB" dirty="0"/>
          </a:p>
        </p:txBody>
      </p:sp>
      <p:sp>
        <p:nvSpPr>
          <p:cNvPr id="6" name="Slide Number Placeholder 5">
            <a:extLst>
              <a:ext uri="{FF2B5EF4-FFF2-40B4-BE49-F238E27FC236}">
                <a16:creationId xmlns:a16="http://schemas.microsoft.com/office/drawing/2014/main" id="{B91169BF-E450-4BC3-9E5E-CF85AABE1F9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Century Gothic" panose="020B0502020202020204" pitchFamily="34" charset="0"/>
              </a:defRPr>
            </a:lvl1pPr>
          </a:lstStyle>
          <a:p>
            <a:fld id="{F26476B1-9CC9-4E98-A3F8-956974313F41}" type="slidenum">
              <a:rPr lang="en-GB" smtClean="0"/>
              <a:pPr/>
              <a:t>‹#›</a:t>
            </a:fld>
            <a:endParaRPr lang="en-GB" dirty="0"/>
          </a:p>
        </p:txBody>
      </p:sp>
      <p:grpSp>
        <p:nvGrpSpPr>
          <p:cNvPr id="9" name="Group 8">
            <a:extLst>
              <a:ext uri="{FF2B5EF4-FFF2-40B4-BE49-F238E27FC236}">
                <a16:creationId xmlns:a16="http://schemas.microsoft.com/office/drawing/2014/main" id="{D1D423D6-CAFB-4676-8735-A94DED24C06B}"/>
              </a:ext>
            </a:extLst>
          </p:cNvPr>
          <p:cNvGrpSpPr/>
          <p:nvPr userDrawn="1"/>
        </p:nvGrpSpPr>
        <p:grpSpPr>
          <a:xfrm>
            <a:off x="0" y="0"/>
            <a:ext cx="12192000" cy="6858000"/>
            <a:chOff x="0" y="0"/>
            <a:chExt cx="12192000" cy="6858000"/>
          </a:xfrm>
          <a:solidFill>
            <a:schemeClr val="accent2"/>
          </a:solidFill>
        </p:grpSpPr>
        <p:sp>
          <p:nvSpPr>
            <p:cNvPr id="10" name="Rectangle 9">
              <a:extLst>
                <a:ext uri="{FF2B5EF4-FFF2-40B4-BE49-F238E27FC236}">
                  <a16:creationId xmlns:a16="http://schemas.microsoft.com/office/drawing/2014/main" id="{629B4864-E849-40A9-ACE5-4F86F5C9B1EB}"/>
                </a:ext>
              </a:extLst>
            </p:cNvPr>
            <p:cNvSpPr/>
            <p:nvPr userDrawn="1"/>
          </p:nvSpPr>
          <p:spPr>
            <a:xfrm>
              <a:off x="0" y="0"/>
              <a:ext cx="180000" cy="6858000"/>
            </a:xfrm>
            <a:prstGeom prst="rect">
              <a:avLst/>
            </a:prstGeom>
            <a:solidFill>
              <a:srgbClr val="F5376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800" dirty="0">
                <a:latin typeface="Century Gothic" panose="020B0502020202020204" pitchFamily="34" charset="0"/>
              </a:endParaRPr>
            </a:p>
          </p:txBody>
        </p:sp>
        <p:sp>
          <p:nvSpPr>
            <p:cNvPr id="11" name="Rectangle 10">
              <a:extLst>
                <a:ext uri="{FF2B5EF4-FFF2-40B4-BE49-F238E27FC236}">
                  <a16:creationId xmlns:a16="http://schemas.microsoft.com/office/drawing/2014/main" id="{4C160D57-E51A-488D-BB5E-4E03F57126ED}"/>
                </a:ext>
              </a:extLst>
            </p:cNvPr>
            <p:cNvSpPr/>
            <p:nvPr userDrawn="1"/>
          </p:nvSpPr>
          <p:spPr>
            <a:xfrm>
              <a:off x="12012000" y="0"/>
              <a:ext cx="180000" cy="6858000"/>
            </a:xfrm>
            <a:prstGeom prst="rect">
              <a:avLst/>
            </a:prstGeom>
            <a:solidFill>
              <a:srgbClr val="F5376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800" dirty="0">
                <a:latin typeface="Century Gothic" panose="020B0502020202020204" pitchFamily="34" charset="0"/>
              </a:endParaRPr>
            </a:p>
          </p:txBody>
        </p:sp>
        <p:sp>
          <p:nvSpPr>
            <p:cNvPr id="12" name="Rectangle 11">
              <a:extLst>
                <a:ext uri="{FF2B5EF4-FFF2-40B4-BE49-F238E27FC236}">
                  <a16:creationId xmlns:a16="http://schemas.microsoft.com/office/drawing/2014/main" id="{03FDF56B-1D1C-4BA9-A6A7-8A0342A6CE51}"/>
                </a:ext>
              </a:extLst>
            </p:cNvPr>
            <p:cNvSpPr/>
            <p:nvPr userDrawn="1"/>
          </p:nvSpPr>
          <p:spPr>
            <a:xfrm>
              <a:off x="66000" y="0"/>
              <a:ext cx="12060000" cy="180000"/>
            </a:xfrm>
            <a:prstGeom prst="rect">
              <a:avLst/>
            </a:prstGeom>
            <a:solidFill>
              <a:srgbClr val="F5376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800" dirty="0">
                <a:latin typeface="Century Gothic" panose="020B0502020202020204" pitchFamily="34" charset="0"/>
              </a:endParaRPr>
            </a:p>
          </p:txBody>
        </p:sp>
        <p:sp>
          <p:nvSpPr>
            <p:cNvPr id="13" name="Rectangle 12">
              <a:extLst>
                <a:ext uri="{FF2B5EF4-FFF2-40B4-BE49-F238E27FC236}">
                  <a16:creationId xmlns:a16="http://schemas.microsoft.com/office/drawing/2014/main" id="{205CA9A2-10E5-425A-BF70-18E0C8EB6191}"/>
                </a:ext>
              </a:extLst>
            </p:cNvPr>
            <p:cNvSpPr/>
            <p:nvPr userDrawn="1"/>
          </p:nvSpPr>
          <p:spPr>
            <a:xfrm>
              <a:off x="66000" y="6678000"/>
              <a:ext cx="12060000" cy="180000"/>
            </a:xfrm>
            <a:prstGeom prst="rect">
              <a:avLst/>
            </a:prstGeom>
            <a:solidFill>
              <a:srgbClr val="F5376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800" dirty="0">
                <a:latin typeface="Century Gothic" panose="020B0502020202020204" pitchFamily="34" charset="0"/>
              </a:endParaRPr>
            </a:p>
          </p:txBody>
        </p:sp>
      </p:grpSp>
      <p:pic>
        <p:nvPicPr>
          <p:cNvPr id="14" name="Picture 13">
            <a:extLst>
              <a:ext uri="{FF2B5EF4-FFF2-40B4-BE49-F238E27FC236}">
                <a16:creationId xmlns:a16="http://schemas.microsoft.com/office/drawing/2014/main" id="{F90400D4-1CB0-468A-AAE8-2D39513A6D5F}"/>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73800" y="547007"/>
            <a:ext cx="1080000" cy="1080000"/>
          </a:xfrm>
          <a:prstGeom prst="rect">
            <a:avLst/>
          </a:prstGeom>
        </p:spPr>
      </p:pic>
    </p:spTree>
    <p:extLst>
      <p:ext uri="{BB962C8B-B14F-4D97-AF65-F5344CB8AC3E}">
        <p14:creationId xmlns:p14="http://schemas.microsoft.com/office/powerpoint/2010/main" val="2818744151"/>
      </p:ext>
    </p:extLst>
  </p:cSld>
  <p:clrMap bg1="lt1" tx1="dk1" bg2="lt2" tx2="dk2" accent1="accent1" accent2="accent2" accent3="accent3" accent4="accent4" accent5="accent5" accent6="accent6" hlink="hlink" folHlink="folHlink"/>
  <p:sldLayoutIdLst>
    <p:sldLayoutId id="2147483663" r:id="rId1"/>
    <p:sldLayoutId id="2147483650" r:id="rId2"/>
    <p:sldLayoutId id="2147483649" r:id="rId3"/>
    <p:sldLayoutId id="2147483660" r:id="rId4"/>
    <p:sldLayoutId id="2147483661" r:id="rId5"/>
    <p:sldLayoutId id="2147483652" r:id="rId6"/>
    <p:sldLayoutId id="2147483654" r:id="rId7"/>
    <p:sldLayoutId id="2147483659" r:id="rId8"/>
  </p:sldLayoutIdLst>
  <p:txStyles>
    <p:titleStyle>
      <a:lvl1pPr algn="l" defTabSz="914400" rtl="0" eaLnBrk="1" latinLnBrk="0" hangingPunct="1">
        <a:lnSpc>
          <a:spcPct val="90000"/>
        </a:lnSpc>
        <a:spcBef>
          <a:spcPct val="0"/>
        </a:spcBef>
        <a:buNone/>
        <a:defRPr sz="4400" kern="1200">
          <a:solidFill>
            <a:schemeClr val="tx1"/>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83326"/>
            <a:ext cx="10515600" cy="1207362"/>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838200" y="1825625"/>
            <a:ext cx="10515600" cy="420907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4" name="Date Placeholder 3"/>
          <p:cNvSpPr>
            <a:spLocks noGrp="1"/>
          </p:cNvSpPr>
          <p:nvPr>
            <p:ph type="dt" sz="half" idx="2"/>
          </p:nvPr>
        </p:nvSpPr>
        <p:spPr>
          <a:xfrm>
            <a:off x="838200" y="6186852"/>
            <a:ext cx="2743200" cy="365125"/>
          </a:xfrm>
          <a:prstGeom prst="rect">
            <a:avLst/>
          </a:prstGeom>
        </p:spPr>
        <p:txBody>
          <a:bodyPr vert="horz" lIns="91440" tIns="45720" rIns="91440" bIns="45720" rtlCol="0" anchor="ctr"/>
          <a:lstStyle>
            <a:lvl1pPr algn="l">
              <a:defRPr sz="1200">
                <a:solidFill>
                  <a:schemeClr val="tx1">
                    <a:tint val="75000"/>
                  </a:schemeClr>
                </a:solidFill>
                <a:latin typeface="Century Gothic" panose="020B0502020202020204" pitchFamily="34" charset="0"/>
              </a:defRPr>
            </a:lvl1pPr>
          </a:lstStyle>
          <a:p>
            <a:fld id="{C84B90B8-E159-46A5-AC5D-2A42D0FD764C}" type="datetimeFigureOut">
              <a:rPr lang="en-US" smtClean="0"/>
              <a:t>8/3/2020</a:t>
            </a:fld>
            <a:endParaRPr lang="en-US"/>
          </a:p>
        </p:txBody>
      </p:sp>
      <p:sp>
        <p:nvSpPr>
          <p:cNvPr id="5" name="Footer Placeholder 4"/>
          <p:cNvSpPr>
            <a:spLocks noGrp="1"/>
          </p:cNvSpPr>
          <p:nvPr>
            <p:ph type="ftr" sz="quarter" idx="3"/>
          </p:nvPr>
        </p:nvSpPr>
        <p:spPr>
          <a:xfrm>
            <a:off x="4038600" y="6186852"/>
            <a:ext cx="4114800" cy="365125"/>
          </a:xfrm>
          <a:prstGeom prst="rect">
            <a:avLst/>
          </a:prstGeom>
        </p:spPr>
        <p:txBody>
          <a:bodyPr vert="horz" lIns="91440" tIns="45720" rIns="91440" bIns="45720" rtlCol="0" anchor="ctr"/>
          <a:lstStyle>
            <a:lvl1pPr algn="ctr">
              <a:defRPr sz="1200">
                <a:solidFill>
                  <a:schemeClr val="tx1">
                    <a:tint val="75000"/>
                  </a:schemeClr>
                </a:solidFill>
                <a:latin typeface="Century Gothic" panose="020B0502020202020204" pitchFamily="34" charset="0"/>
              </a:defRPr>
            </a:lvl1pPr>
          </a:lstStyle>
          <a:p>
            <a:endParaRPr lang="en-US"/>
          </a:p>
        </p:txBody>
      </p:sp>
      <p:sp>
        <p:nvSpPr>
          <p:cNvPr id="6" name="Slide Number Placeholder 5"/>
          <p:cNvSpPr>
            <a:spLocks noGrp="1"/>
          </p:cNvSpPr>
          <p:nvPr>
            <p:ph type="sldNum" sz="quarter" idx="4"/>
          </p:nvPr>
        </p:nvSpPr>
        <p:spPr>
          <a:xfrm>
            <a:off x="8610600" y="6186852"/>
            <a:ext cx="2743200" cy="365125"/>
          </a:xfrm>
          <a:prstGeom prst="rect">
            <a:avLst/>
          </a:prstGeom>
        </p:spPr>
        <p:txBody>
          <a:bodyPr vert="horz" lIns="91440" tIns="45720" rIns="91440" bIns="45720" rtlCol="0" anchor="ctr"/>
          <a:lstStyle>
            <a:lvl1pPr algn="r">
              <a:defRPr sz="1200">
                <a:solidFill>
                  <a:schemeClr val="tx1">
                    <a:tint val="75000"/>
                  </a:schemeClr>
                </a:solidFill>
                <a:latin typeface="Century Gothic" panose="020B0502020202020204" pitchFamily="34" charset="0"/>
              </a:defRPr>
            </a:lvl1pPr>
          </a:lstStyle>
          <a:p>
            <a:fld id="{F962D153-52DE-47AB-BA17-22913DF8A5AB}" type="slidenum">
              <a:rPr lang="en-US" smtClean="0"/>
              <a:t>‹#›</a:t>
            </a:fld>
            <a:endParaRPr lang="en-US"/>
          </a:p>
        </p:txBody>
      </p:sp>
      <p:grpSp>
        <p:nvGrpSpPr>
          <p:cNvPr id="11" name="Group 10"/>
          <p:cNvGrpSpPr/>
          <p:nvPr/>
        </p:nvGrpSpPr>
        <p:grpSpPr>
          <a:xfrm>
            <a:off x="0" y="0"/>
            <a:ext cx="12192000" cy="6858000"/>
            <a:chOff x="0" y="0"/>
            <a:chExt cx="12192000" cy="6858000"/>
          </a:xfrm>
        </p:grpSpPr>
        <p:sp>
          <p:nvSpPr>
            <p:cNvPr id="7" name="Rectangle 6"/>
            <p:cNvSpPr/>
            <p:nvPr/>
          </p:nvSpPr>
          <p:spPr>
            <a:xfrm>
              <a:off x="0" y="0"/>
              <a:ext cx="180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800" dirty="0">
                <a:latin typeface="Century Gothic" panose="020B0502020202020204" pitchFamily="34" charset="0"/>
              </a:endParaRPr>
            </a:p>
          </p:txBody>
        </p:sp>
        <p:sp>
          <p:nvSpPr>
            <p:cNvPr id="8" name="Rectangle 7"/>
            <p:cNvSpPr/>
            <p:nvPr/>
          </p:nvSpPr>
          <p:spPr>
            <a:xfrm>
              <a:off x="12012000" y="0"/>
              <a:ext cx="180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800" dirty="0">
                <a:latin typeface="Century Gothic" panose="020B0502020202020204" pitchFamily="34" charset="0"/>
              </a:endParaRPr>
            </a:p>
          </p:txBody>
        </p:sp>
        <p:sp>
          <p:nvSpPr>
            <p:cNvPr id="9" name="Rectangle 8"/>
            <p:cNvSpPr/>
            <p:nvPr/>
          </p:nvSpPr>
          <p:spPr>
            <a:xfrm>
              <a:off x="66000" y="0"/>
              <a:ext cx="12060000" cy="180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800" dirty="0">
                <a:latin typeface="Century Gothic" panose="020B0502020202020204" pitchFamily="34" charset="0"/>
              </a:endParaRPr>
            </a:p>
          </p:txBody>
        </p:sp>
        <p:sp>
          <p:nvSpPr>
            <p:cNvPr id="10" name="Rectangle 9"/>
            <p:cNvSpPr/>
            <p:nvPr/>
          </p:nvSpPr>
          <p:spPr>
            <a:xfrm>
              <a:off x="66000" y="6678000"/>
              <a:ext cx="12060000" cy="180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800" dirty="0">
                <a:latin typeface="Century Gothic" panose="020B0502020202020204" pitchFamily="34" charset="0"/>
              </a:endParaRPr>
            </a:p>
          </p:txBody>
        </p:sp>
      </p:grpSp>
    </p:spTree>
    <p:extLst>
      <p:ext uri="{BB962C8B-B14F-4D97-AF65-F5344CB8AC3E}">
        <p14:creationId xmlns:p14="http://schemas.microsoft.com/office/powerpoint/2010/main" val="16772525"/>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Lst>
  <p:txStyles>
    <p:titleStyle>
      <a:lvl1pPr algn="l" defTabSz="914377" rtl="0" eaLnBrk="1" latinLnBrk="0" hangingPunct="1">
        <a:lnSpc>
          <a:spcPct val="90000"/>
        </a:lnSpc>
        <a:spcBef>
          <a:spcPct val="0"/>
        </a:spcBef>
        <a:buNone/>
        <a:defRPr sz="3200" kern="1200">
          <a:solidFill>
            <a:schemeClr val="tx1"/>
          </a:solidFill>
          <a:latin typeface="Gilroy Medium" panose="00000600000000000000" pitchFamily="50" charset="0"/>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600" kern="1200">
          <a:solidFill>
            <a:schemeClr val="tx1"/>
          </a:solidFill>
          <a:latin typeface="Gilroy Light" panose="00000400000000000000" pitchFamily="50" charset="0"/>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600" kern="1200">
          <a:solidFill>
            <a:schemeClr val="tx1"/>
          </a:solidFill>
          <a:latin typeface="Gilroy Light" panose="00000400000000000000" pitchFamily="50" charset="0"/>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03E72-137C-4329-BD69-C95BF6DE68CF}"/>
              </a:ext>
            </a:extLst>
          </p:cNvPr>
          <p:cNvSpPr>
            <a:spLocks noGrp="1"/>
          </p:cNvSpPr>
          <p:nvPr>
            <p:ph type="ctrTitle"/>
          </p:nvPr>
        </p:nvSpPr>
        <p:spPr/>
        <p:txBody>
          <a:bodyPr/>
          <a:lstStyle/>
          <a:p>
            <a:r>
              <a:rPr lang="en-GB" dirty="0">
                <a:latin typeface="Century Gothic"/>
              </a:rPr>
              <a:t>Writing an Effective Essay</a:t>
            </a:r>
            <a:endParaRPr lang="en-GB" dirty="0"/>
          </a:p>
        </p:txBody>
      </p:sp>
      <p:sp>
        <p:nvSpPr>
          <p:cNvPr id="3" name="Subtitle 2">
            <a:extLst>
              <a:ext uri="{FF2B5EF4-FFF2-40B4-BE49-F238E27FC236}">
                <a16:creationId xmlns:a16="http://schemas.microsoft.com/office/drawing/2014/main" id="{39CC957F-9CD0-4F1E-95DD-900A7E8680D7}"/>
              </a:ext>
            </a:extLst>
          </p:cNvPr>
          <p:cNvSpPr>
            <a:spLocks noGrp="1"/>
          </p:cNvSpPr>
          <p:nvPr>
            <p:ph type="subTitle" idx="1"/>
          </p:nvPr>
        </p:nvSpPr>
        <p:spPr/>
        <p:txBody>
          <a:bodyPr vert="horz" lIns="91440" tIns="45720" rIns="91440" bIns="45720" rtlCol="0" anchor="t">
            <a:normAutofit/>
          </a:bodyPr>
          <a:lstStyle/>
          <a:p>
            <a:endParaRPr lang="en-GB" dirty="0"/>
          </a:p>
        </p:txBody>
      </p:sp>
    </p:spTree>
    <p:extLst>
      <p:ext uri="{BB962C8B-B14F-4D97-AF65-F5344CB8AC3E}">
        <p14:creationId xmlns:p14="http://schemas.microsoft.com/office/powerpoint/2010/main" val="1868078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83DF9-58C4-4F05-A255-51673C1D69FC}"/>
              </a:ext>
            </a:extLst>
          </p:cNvPr>
          <p:cNvSpPr>
            <a:spLocks noGrp="1"/>
          </p:cNvSpPr>
          <p:nvPr>
            <p:ph type="title"/>
          </p:nvPr>
        </p:nvSpPr>
        <p:spPr/>
        <p:txBody>
          <a:bodyPr/>
          <a:lstStyle/>
          <a:p>
            <a:r>
              <a:rPr lang="en-US" dirty="0"/>
              <a:t>Analysis and evidence in essay writing</a:t>
            </a:r>
            <a:endParaRPr lang="en-GB" dirty="0"/>
          </a:p>
        </p:txBody>
      </p:sp>
      <p:sp>
        <p:nvSpPr>
          <p:cNvPr id="3" name="Content Placeholder 2">
            <a:extLst>
              <a:ext uri="{FF2B5EF4-FFF2-40B4-BE49-F238E27FC236}">
                <a16:creationId xmlns:a16="http://schemas.microsoft.com/office/drawing/2014/main" id="{FA142897-020D-4817-ABA5-62D5A11CFE00}"/>
              </a:ext>
            </a:extLst>
          </p:cNvPr>
          <p:cNvSpPr>
            <a:spLocks noGrp="1"/>
          </p:cNvSpPr>
          <p:nvPr>
            <p:ph idx="1"/>
          </p:nvPr>
        </p:nvSpPr>
        <p:spPr>
          <a:xfrm>
            <a:off x="838200" y="2014441"/>
            <a:ext cx="10515600" cy="2829118"/>
          </a:xfrm>
        </p:spPr>
        <p:txBody>
          <a:bodyPr>
            <a:normAutofit/>
          </a:bodyPr>
          <a:lstStyle/>
          <a:p>
            <a:r>
              <a:rPr lang="en-US" dirty="0"/>
              <a:t>Good essays use evidence to support their argument.</a:t>
            </a:r>
          </a:p>
          <a:p>
            <a:r>
              <a:rPr lang="en-US" dirty="0"/>
              <a:t>The best essays </a:t>
            </a:r>
            <a:r>
              <a:rPr lang="en-US" dirty="0" err="1"/>
              <a:t>analyse</a:t>
            </a:r>
            <a:r>
              <a:rPr lang="en-US" dirty="0"/>
              <a:t> this evidence – rather than simply describing what the evidence says.</a:t>
            </a:r>
          </a:p>
          <a:p>
            <a:r>
              <a:rPr lang="en-US" dirty="0"/>
              <a:t>Description = what</a:t>
            </a:r>
          </a:p>
          <a:p>
            <a:r>
              <a:rPr lang="en-US" dirty="0"/>
              <a:t>Analysis = why? So what? Why is the evidence important?</a:t>
            </a:r>
          </a:p>
          <a:p>
            <a:endParaRPr lang="en-US" dirty="0"/>
          </a:p>
          <a:p>
            <a:pPr marL="457189" lvl="1" indent="0">
              <a:buNone/>
            </a:pPr>
            <a:endParaRPr lang="en-US" dirty="0"/>
          </a:p>
          <a:p>
            <a:pPr marL="0" indent="0">
              <a:buNone/>
            </a:pPr>
            <a:endParaRPr lang="en-GB" dirty="0"/>
          </a:p>
        </p:txBody>
      </p:sp>
    </p:spTree>
    <p:extLst>
      <p:ext uri="{BB962C8B-B14F-4D97-AF65-F5344CB8AC3E}">
        <p14:creationId xmlns:p14="http://schemas.microsoft.com/office/powerpoint/2010/main" val="29891508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EF530-A139-4F3D-9152-53DFF0F32E28}"/>
              </a:ext>
            </a:extLst>
          </p:cNvPr>
          <p:cNvSpPr>
            <a:spLocks noGrp="1"/>
          </p:cNvSpPr>
          <p:nvPr>
            <p:ph type="title"/>
          </p:nvPr>
        </p:nvSpPr>
        <p:spPr/>
        <p:txBody>
          <a:bodyPr/>
          <a:lstStyle/>
          <a:p>
            <a:r>
              <a:rPr lang="en-US" dirty="0"/>
              <a:t>Description vs. analysis</a:t>
            </a:r>
            <a:endParaRPr lang="en-GB" dirty="0"/>
          </a:p>
        </p:txBody>
      </p:sp>
      <p:pic>
        <p:nvPicPr>
          <p:cNvPr id="4" name="Content Placeholder 3">
            <a:extLst>
              <a:ext uri="{FF2B5EF4-FFF2-40B4-BE49-F238E27FC236}">
                <a16:creationId xmlns:a16="http://schemas.microsoft.com/office/drawing/2014/main" id="{C3C17880-7311-4617-BB73-10B2FB622AC9}"/>
              </a:ext>
            </a:extLst>
          </p:cNvPr>
          <p:cNvPicPr>
            <a:picLocks noGrp="1" noChangeAspect="1"/>
          </p:cNvPicPr>
          <p:nvPr>
            <p:ph idx="1"/>
          </p:nvPr>
        </p:nvPicPr>
        <p:blipFill>
          <a:blip r:embed="rId3"/>
          <a:stretch>
            <a:fillRect/>
          </a:stretch>
        </p:blipFill>
        <p:spPr>
          <a:xfrm>
            <a:off x="3135084" y="2553446"/>
            <a:ext cx="5007557" cy="3567884"/>
          </a:xfrm>
          <a:prstGeom prst="rect">
            <a:avLst/>
          </a:prstGeom>
        </p:spPr>
      </p:pic>
      <p:sp>
        <p:nvSpPr>
          <p:cNvPr id="5" name="TextBox 4">
            <a:extLst>
              <a:ext uri="{FF2B5EF4-FFF2-40B4-BE49-F238E27FC236}">
                <a16:creationId xmlns:a16="http://schemas.microsoft.com/office/drawing/2014/main" id="{A9F00DF9-E834-47D5-A8C2-8F31E50804A2}"/>
              </a:ext>
            </a:extLst>
          </p:cNvPr>
          <p:cNvSpPr txBox="1"/>
          <p:nvPr/>
        </p:nvSpPr>
        <p:spPr>
          <a:xfrm>
            <a:off x="381000" y="2705010"/>
            <a:ext cx="2754084" cy="3416320"/>
          </a:xfrm>
          <a:prstGeom prst="rect">
            <a:avLst/>
          </a:prstGeom>
          <a:noFill/>
        </p:spPr>
        <p:txBody>
          <a:bodyPr wrap="square" rtlCol="0">
            <a:spAutoFit/>
          </a:bodyPr>
          <a:lstStyle/>
          <a:p>
            <a:r>
              <a:rPr lang="en-US" dirty="0">
                <a:latin typeface="Century Gothic" panose="020B0502020202020204" pitchFamily="34" charset="0"/>
              </a:rPr>
              <a:t>The pet with the most followers on Instagram is a dog called </a:t>
            </a:r>
            <a:r>
              <a:rPr lang="en-US" dirty="0" err="1">
                <a:latin typeface="Century Gothic" panose="020B0502020202020204" pitchFamily="34" charset="0"/>
              </a:rPr>
              <a:t>jiffpom</a:t>
            </a:r>
            <a:r>
              <a:rPr lang="en-US" dirty="0">
                <a:latin typeface="Century Gothic" panose="020B0502020202020204" pitchFamily="34" charset="0"/>
              </a:rPr>
              <a:t>, with over 6 million followers. This is nearly double the number of followers of the second highest, a cat called </a:t>
            </a:r>
            <a:r>
              <a:rPr lang="en-US" dirty="0" err="1">
                <a:latin typeface="Century Gothic" panose="020B0502020202020204" pitchFamily="34" charset="0"/>
              </a:rPr>
              <a:t>nala_cat</a:t>
            </a:r>
            <a:r>
              <a:rPr lang="en-US" dirty="0">
                <a:latin typeface="Century Gothic" panose="020B0502020202020204" pitchFamily="34" charset="0"/>
              </a:rPr>
              <a:t>. There are 13 pet accounts that have over 1 million followers.</a:t>
            </a:r>
            <a:endParaRPr lang="en-GB" dirty="0">
              <a:latin typeface="Century Gothic" panose="020B0502020202020204" pitchFamily="34" charset="0"/>
            </a:endParaRPr>
          </a:p>
        </p:txBody>
      </p:sp>
      <p:sp>
        <p:nvSpPr>
          <p:cNvPr id="7" name="TextBox 6">
            <a:extLst>
              <a:ext uri="{FF2B5EF4-FFF2-40B4-BE49-F238E27FC236}">
                <a16:creationId xmlns:a16="http://schemas.microsoft.com/office/drawing/2014/main" id="{28F1C0A8-7E1F-48FD-B7AA-3DD4C7055A56}"/>
              </a:ext>
            </a:extLst>
          </p:cNvPr>
          <p:cNvSpPr txBox="1"/>
          <p:nvPr/>
        </p:nvSpPr>
        <p:spPr>
          <a:xfrm>
            <a:off x="8142641" y="2075231"/>
            <a:ext cx="3668359" cy="4524315"/>
          </a:xfrm>
          <a:prstGeom prst="rect">
            <a:avLst/>
          </a:prstGeom>
          <a:noFill/>
        </p:spPr>
        <p:txBody>
          <a:bodyPr wrap="square" rtlCol="0">
            <a:spAutoFit/>
          </a:bodyPr>
          <a:lstStyle/>
          <a:p>
            <a:r>
              <a:rPr lang="en-US" dirty="0">
                <a:latin typeface="Century Gothic" panose="020B0502020202020204" pitchFamily="34" charset="0"/>
              </a:rPr>
              <a:t>Statistics showing the number of followers of different pet accounts demonstrate that dogs are more popular on Instagram than other types of pet. Of the top 15 pet accounts, 8 are dogs, including 3 of the top 5. In contrast, only 4 of the top 15 accounts relate to cats. There are some unusual animals among the list of dogs and cats such as a fox and a raccoon, suggesting that some people enjoy looking at less typical pets on social media. </a:t>
            </a:r>
            <a:endParaRPr lang="en-GB" dirty="0">
              <a:latin typeface="Century Gothic" panose="020B0502020202020204" pitchFamily="34" charset="0"/>
            </a:endParaRPr>
          </a:p>
        </p:txBody>
      </p:sp>
      <p:sp>
        <p:nvSpPr>
          <p:cNvPr id="3" name="Arrow: Down 2">
            <a:extLst>
              <a:ext uri="{FF2B5EF4-FFF2-40B4-BE49-F238E27FC236}">
                <a16:creationId xmlns:a16="http://schemas.microsoft.com/office/drawing/2014/main" id="{1998DC7B-6F8D-4CBE-9D08-9FD34A3B38FD}"/>
              </a:ext>
            </a:extLst>
          </p:cNvPr>
          <p:cNvSpPr/>
          <p:nvPr/>
        </p:nvSpPr>
        <p:spPr>
          <a:xfrm rot="1381912">
            <a:off x="1175131" y="1565478"/>
            <a:ext cx="399393" cy="101950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Arrow: Down 5">
            <a:extLst>
              <a:ext uri="{FF2B5EF4-FFF2-40B4-BE49-F238E27FC236}">
                <a16:creationId xmlns:a16="http://schemas.microsoft.com/office/drawing/2014/main" id="{7A8E8D2F-6B1A-447C-9D70-D53CB420CBF4}"/>
              </a:ext>
            </a:extLst>
          </p:cNvPr>
          <p:cNvSpPr/>
          <p:nvPr/>
        </p:nvSpPr>
        <p:spPr>
          <a:xfrm rot="17347293">
            <a:off x="6766113" y="953724"/>
            <a:ext cx="399393" cy="185847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672658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3" grpId="0" animBg="1"/>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F5739-8C96-421F-A5A7-C03832263D1D}"/>
              </a:ext>
            </a:extLst>
          </p:cNvPr>
          <p:cNvSpPr>
            <a:spLocks noGrp="1"/>
          </p:cNvSpPr>
          <p:nvPr>
            <p:ph type="title"/>
          </p:nvPr>
        </p:nvSpPr>
        <p:spPr/>
        <p:txBody>
          <a:bodyPr/>
          <a:lstStyle/>
          <a:p>
            <a:r>
              <a:rPr lang="en-US" dirty="0"/>
              <a:t>Using analysis in your essay: PEEL</a:t>
            </a:r>
            <a:endParaRPr lang="en-GB" dirty="0"/>
          </a:p>
        </p:txBody>
      </p:sp>
      <p:sp>
        <p:nvSpPr>
          <p:cNvPr id="3" name="Content Placeholder 2">
            <a:extLst>
              <a:ext uri="{FF2B5EF4-FFF2-40B4-BE49-F238E27FC236}">
                <a16:creationId xmlns:a16="http://schemas.microsoft.com/office/drawing/2014/main" id="{42D5FAA7-A9D5-4790-BE50-FA40F85D5EB5}"/>
              </a:ext>
            </a:extLst>
          </p:cNvPr>
          <p:cNvSpPr>
            <a:spLocks noGrp="1"/>
          </p:cNvSpPr>
          <p:nvPr>
            <p:ph idx="1"/>
          </p:nvPr>
        </p:nvSpPr>
        <p:spPr/>
        <p:txBody>
          <a:bodyPr/>
          <a:lstStyle/>
          <a:p>
            <a:pPr marL="514350" indent="-514350">
              <a:lnSpc>
                <a:spcPct val="200000"/>
              </a:lnSpc>
              <a:buFont typeface="+mj-lt"/>
              <a:buAutoNum type="arabicPeriod"/>
            </a:pPr>
            <a:r>
              <a:rPr lang="en-US" b="1" dirty="0">
                <a:solidFill>
                  <a:schemeClr val="accent2"/>
                </a:solidFill>
              </a:rPr>
              <a:t>P</a:t>
            </a:r>
            <a:r>
              <a:rPr lang="en-US" dirty="0">
                <a:solidFill>
                  <a:schemeClr val="accent2"/>
                </a:solidFill>
              </a:rPr>
              <a:t>oint </a:t>
            </a:r>
            <a:r>
              <a:rPr lang="en-US" dirty="0">
                <a:solidFill>
                  <a:schemeClr val="bg1"/>
                </a:solidFill>
              </a:rPr>
              <a:t>– state your point</a:t>
            </a:r>
            <a:endParaRPr lang="en-US" dirty="0">
              <a:solidFill>
                <a:schemeClr val="accent2"/>
              </a:solidFill>
            </a:endParaRPr>
          </a:p>
          <a:p>
            <a:pPr marL="514350" indent="-514350">
              <a:lnSpc>
                <a:spcPct val="200000"/>
              </a:lnSpc>
              <a:buFont typeface="+mj-lt"/>
              <a:buAutoNum type="arabicPeriod"/>
            </a:pPr>
            <a:r>
              <a:rPr lang="en-US" b="1" dirty="0">
                <a:solidFill>
                  <a:schemeClr val="accent3"/>
                </a:solidFill>
              </a:rPr>
              <a:t>E</a:t>
            </a:r>
            <a:r>
              <a:rPr lang="en-US" dirty="0">
                <a:solidFill>
                  <a:schemeClr val="accent3"/>
                </a:solidFill>
              </a:rPr>
              <a:t>vidence</a:t>
            </a:r>
            <a:r>
              <a:rPr lang="en-US" dirty="0">
                <a:solidFill>
                  <a:schemeClr val="bg1"/>
                </a:solidFill>
              </a:rPr>
              <a:t> – give specific evidence to support your point</a:t>
            </a:r>
            <a:endParaRPr lang="en-US" dirty="0">
              <a:solidFill>
                <a:schemeClr val="accent3"/>
              </a:solidFill>
            </a:endParaRPr>
          </a:p>
          <a:p>
            <a:pPr marL="514350" indent="-514350">
              <a:lnSpc>
                <a:spcPct val="200000"/>
              </a:lnSpc>
              <a:buFont typeface="+mj-lt"/>
              <a:buAutoNum type="arabicPeriod"/>
            </a:pPr>
            <a:r>
              <a:rPr lang="en-US" b="1" dirty="0">
                <a:solidFill>
                  <a:schemeClr val="accent5"/>
                </a:solidFill>
              </a:rPr>
              <a:t>E</a:t>
            </a:r>
            <a:r>
              <a:rPr lang="en-US" dirty="0">
                <a:solidFill>
                  <a:schemeClr val="accent5"/>
                </a:solidFill>
              </a:rPr>
              <a:t>xplain </a:t>
            </a:r>
            <a:r>
              <a:rPr lang="en-US" dirty="0">
                <a:solidFill>
                  <a:schemeClr val="bg1"/>
                </a:solidFill>
              </a:rPr>
              <a:t>– explain how your evidence proves your point</a:t>
            </a:r>
            <a:endParaRPr lang="en-US" dirty="0">
              <a:solidFill>
                <a:schemeClr val="accent5"/>
              </a:solidFill>
            </a:endParaRPr>
          </a:p>
          <a:p>
            <a:pPr marL="514350" indent="-514350">
              <a:lnSpc>
                <a:spcPct val="200000"/>
              </a:lnSpc>
              <a:buFont typeface="+mj-lt"/>
              <a:buAutoNum type="arabicPeriod"/>
            </a:pPr>
            <a:r>
              <a:rPr lang="en-US" b="1" dirty="0">
                <a:solidFill>
                  <a:schemeClr val="accent1"/>
                </a:solidFill>
              </a:rPr>
              <a:t>L</a:t>
            </a:r>
            <a:r>
              <a:rPr lang="en-US" dirty="0">
                <a:solidFill>
                  <a:schemeClr val="accent1"/>
                </a:solidFill>
              </a:rPr>
              <a:t>ink </a:t>
            </a:r>
            <a:r>
              <a:rPr lang="en-US" dirty="0">
                <a:solidFill>
                  <a:schemeClr val="bg1"/>
                </a:solidFill>
              </a:rPr>
              <a:t>– link back to the main point/question of your essay</a:t>
            </a:r>
            <a:endParaRPr lang="en-GB" dirty="0">
              <a:solidFill>
                <a:schemeClr val="accent1"/>
              </a:solidFill>
            </a:endParaRPr>
          </a:p>
          <a:p>
            <a:endParaRPr lang="en-GB" dirty="0"/>
          </a:p>
        </p:txBody>
      </p:sp>
    </p:spTree>
    <p:extLst>
      <p:ext uri="{BB962C8B-B14F-4D97-AF65-F5344CB8AC3E}">
        <p14:creationId xmlns:p14="http://schemas.microsoft.com/office/powerpoint/2010/main" val="15440634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A9C92-59E2-4F7B-88F7-254D87E00C1A}"/>
              </a:ext>
            </a:extLst>
          </p:cNvPr>
          <p:cNvSpPr>
            <a:spLocks noGrp="1"/>
          </p:cNvSpPr>
          <p:nvPr>
            <p:ph type="title"/>
          </p:nvPr>
        </p:nvSpPr>
        <p:spPr/>
        <p:txBody>
          <a:bodyPr/>
          <a:lstStyle/>
          <a:p>
            <a:r>
              <a:rPr lang="en-US" dirty="0"/>
              <a:t>Essay question: Are dogs really man’s best friend?</a:t>
            </a:r>
            <a:endParaRPr lang="en-GB" dirty="0"/>
          </a:p>
        </p:txBody>
      </p:sp>
      <p:sp>
        <p:nvSpPr>
          <p:cNvPr id="3" name="Content Placeholder 2">
            <a:extLst>
              <a:ext uri="{FF2B5EF4-FFF2-40B4-BE49-F238E27FC236}">
                <a16:creationId xmlns:a16="http://schemas.microsoft.com/office/drawing/2014/main" id="{AA1C2B03-D64F-44A9-AC82-0A6D0D2006C0}"/>
              </a:ext>
            </a:extLst>
          </p:cNvPr>
          <p:cNvSpPr>
            <a:spLocks noGrp="1"/>
          </p:cNvSpPr>
          <p:nvPr>
            <p:ph idx="1"/>
          </p:nvPr>
        </p:nvSpPr>
        <p:spPr>
          <a:xfrm>
            <a:off x="838200" y="1825625"/>
            <a:ext cx="9546021" cy="4209078"/>
          </a:xfrm>
        </p:spPr>
        <p:txBody>
          <a:bodyPr>
            <a:normAutofit lnSpcReduction="10000"/>
          </a:bodyPr>
          <a:lstStyle/>
          <a:p>
            <a:r>
              <a:rPr lang="en-US" sz="2400" b="1" dirty="0">
                <a:solidFill>
                  <a:srgbClr val="F53764"/>
                </a:solidFill>
              </a:rPr>
              <a:t>P</a:t>
            </a:r>
            <a:r>
              <a:rPr lang="en-US" sz="2400" dirty="0">
                <a:solidFill>
                  <a:srgbClr val="F53764"/>
                </a:solidFill>
              </a:rPr>
              <a:t>oint:</a:t>
            </a:r>
            <a:r>
              <a:rPr lang="en-US" sz="2400" dirty="0"/>
              <a:t> Many people around the world use social media to follow the lives of dogs.</a:t>
            </a:r>
          </a:p>
          <a:p>
            <a:r>
              <a:rPr lang="en-US" sz="2400" b="1" dirty="0">
                <a:solidFill>
                  <a:srgbClr val="32B996"/>
                </a:solidFill>
              </a:rPr>
              <a:t>E</a:t>
            </a:r>
            <a:r>
              <a:rPr lang="en-US" sz="2400" dirty="0">
                <a:solidFill>
                  <a:srgbClr val="32B996"/>
                </a:solidFill>
              </a:rPr>
              <a:t>vidence:</a:t>
            </a:r>
            <a:r>
              <a:rPr lang="en-US" sz="2400" dirty="0"/>
              <a:t> Statistics from Instagram show that the most popular pet account is a dog called ‘</a:t>
            </a:r>
            <a:r>
              <a:rPr lang="en-US" sz="2400" dirty="0" err="1"/>
              <a:t>Jiffpom</a:t>
            </a:r>
            <a:r>
              <a:rPr lang="en-US" sz="2400" dirty="0"/>
              <a:t>’, with over 6 million followers. </a:t>
            </a:r>
            <a:r>
              <a:rPr lang="en-US" sz="2400" dirty="0">
                <a:latin typeface="Century Gothic" panose="020B0502020202020204" pitchFamily="34" charset="0"/>
              </a:rPr>
              <a:t>Of the top 15 pet accounts, 8 are dogs, including 3 of the top 5. In contrast, only 4 of the top 15 accounts relate to cats. </a:t>
            </a:r>
          </a:p>
          <a:p>
            <a:r>
              <a:rPr lang="en-US" sz="2400" b="1" dirty="0">
                <a:solidFill>
                  <a:srgbClr val="4472C4"/>
                </a:solidFill>
              </a:rPr>
              <a:t>E</a:t>
            </a:r>
            <a:r>
              <a:rPr lang="en-US" sz="2400" dirty="0">
                <a:solidFill>
                  <a:srgbClr val="4472C4"/>
                </a:solidFill>
              </a:rPr>
              <a:t>valuate:</a:t>
            </a:r>
            <a:r>
              <a:rPr lang="en-US" sz="2400" dirty="0"/>
              <a:t> This demonstrates that Instagram users prefer looking at pictures of dogs over those of cats.</a:t>
            </a:r>
          </a:p>
          <a:p>
            <a:r>
              <a:rPr lang="en-US" sz="2400" b="1" dirty="0">
                <a:solidFill>
                  <a:srgbClr val="463278"/>
                </a:solidFill>
              </a:rPr>
              <a:t>L</a:t>
            </a:r>
            <a:r>
              <a:rPr lang="en-US" sz="2400" dirty="0">
                <a:solidFill>
                  <a:srgbClr val="463278"/>
                </a:solidFill>
              </a:rPr>
              <a:t>ink:</a:t>
            </a:r>
            <a:r>
              <a:rPr lang="en-US" sz="2400" dirty="0"/>
              <a:t> This evidence </a:t>
            </a:r>
            <a:r>
              <a:rPr lang="en-US" sz="2400"/>
              <a:t>therefore suggests </a:t>
            </a:r>
            <a:r>
              <a:rPr lang="en-US" sz="2400" dirty="0"/>
              <a:t>that dogs are the most popular pets and as a result can be considered ‘man’s best friend’.</a:t>
            </a:r>
            <a:endParaRPr lang="en-GB" sz="2400" dirty="0"/>
          </a:p>
        </p:txBody>
      </p:sp>
      <p:pic>
        <p:nvPicPr>
          <p:cNvPr id="4" name="Picture 3">
            <a:extLst>
              <a:ext uri="{FF2B5EF4-FFF2-40B4-BE49-F238E27FC236}">
                <a16:creationId xmlns:a16="http://schemas.microsoft.com/office/drawing/2014/main" id="{FC52DF75-02F6-4CEB-A808-C37581702F8F}"/>
              </a:ext>
            </a:extLst>
          </p:cNvPr>
          <p:cNvPicPr>
            <a:picLocks noChangeAspect="1"/>
          </p:cNvPicPr>
          <p:nvPr/>
        </p:nvPicPr>
        <p:blipFill>
          <a:blip r:embed="rId3"/>
          <a:stretch>
            <a:fillRect/>
          </a:stretch>
        </p:blipFill>
        <p:spPr>
          <a:xfrm>
            <a:off x="9914710" y="2505403"/>
            <a:ext cx="1847193" cy="1847193"/>
          </a:xfrm>
          <a:prstGeom prst="rect">
            <a:avLst/>
          </a:prstGeom>
        </p:spPr>
      </p:pic>
    </p:spTree>
    <p:extLst>
      <p:ext uri="{BB962C8B-B14F-4D97-AF65-F5344CB8AC3E}">
        <p14:creationId xmlns:p14="http://schemas.microsoft.com/office/powerpoint/2010/main" val="1470428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DD9D1-CBE1-4E59-A6AB-0B1571027E01}"/>
              </a:ext>
            </a:extLst>
          </p:cNvPr>
          <p:cNvSpPr>
            <a:spLocks noGrp="1"/>
          </p:cNvSpPr>
          <p:nvPr>
            <p:ph type="title"/>
          </p:nvPr>
        </p:nvSpPr>
        <p:spPr/>
        <p:txBody>
          <a:bodyPr/>
          <a:lstStyle/>
          <a:p>
            <a:r>
              <a:rPr lang="en-US" dirty="0"/>
              <a:t>Essay Writing Easy Wins </a:t>
            </a:r>
          </a:p>
        </p:txBody>
      </p:sp>
      <p:sp>
        <p:nvSpPr>
          <p:cNvPr id="3" name="Content Placeholder 2">
            <a:extLst>
              <a:ext uri="{FF2B5EF4-FFF2-40B4-BE49-F238E27FC236}">
                <a16:creationId xmlns:a16="http://schemas.microsoft.com/office/drawing/2014/main" id="{A8AF80A0-1DFA-448C-9A70-4FD7AC3A9AFD}"/>
              </a:ext>
            </a:extLst>
          </p:cNvPr>
          <p:cNvSpPr>
            <a:spLocks noGrp="1"/>
          </p:cNvSpPr>
          <p:nvPr>
            <p:ph idx="1"/>
          </p:nvPr>
        </p:nvSpPr>
        <p:spPr/>
        <p:txBody>
          <a:bodyPr>
            <a:normAutofit fontScale="92500"/>
          </a:bodyPr>
          <a:lstStyle/>
          <a:p>
            <a:pPr marL="514350" indent="-514350">
              <a:buAutoNum type="arabicPeriod"/>
            </a:pPr>
            <a:r>
              <a:rPr lang="en-US" dirty="0"/>
              <a:t>Prepare an outline or mind map your ideas.</a:t>
            </a:r>
          </a:p>
          <a:p>
            <a:pPr marL="0" indent="0">
              <a:buNone/>
            </a:pPr>
            <a:endParaRPr lang="en-US" dirty="0"/>
          </a:p>
          <a:p>
            <a:pPr marL="514350" indent="-514350">
              <a:buFont typeface="+mj-lt"/>
              <a:buAutoNum type="arabicPeriod" startAt="2"/>
            </a:pPr>
            <a:r>
              <a:rPr lang="en-US" dirty="0"/>
              <a:t>Clear structure.</a:t>
            </a:r>
          </a:p>
          <a:p>
            <a:pPr marL="514350" indent="-514350">
              <a:buAutoNum type="arabicPeriod" startAt="2"/>
            </a:pPr>
            <a:endParaRPr lang="en-US" dirty="0"/>
          </a:p>
          <a:p>
            <a:pPr marL="514350" indent="-514350">
              <a:buAutoNum type="arabicPeriod" startAt="2"/>
            </a:pPr>
            <a:r>
              <a:rPr lang="en-US" dirty="0" err="1"/>
              <a:t>Analyse</a:t>
            </a:r>
            <a:r>
              <a:rPr lang="en-US" dirty="0"/>
              <a:t>, don’t describe!</a:t>
            </a:r>
          </a:p>
          <a:p>
            <a:pPr marL="514350" indent="-514350">
              <a:buAutoNum type="arabicPeriod" startAt="2"/>
            </a:pPr>
            <a:endParaRPr lang="en-US" dirty="0"/>
          </a:p>
          <a:p>
            <a:pPr marL="514350" indent="-514350">
              <a:buAutoNum type="arabicPeriod" startAt="2"/>
            </a:pPr>
            <a:r>
              <a:rPr lang="en-US" dirty="0"/>
              <a:t>Use relevant evidence and research to support your points.</a:t>
            </a:r>
          </a:p>
          <a:p>
            <a:pPr marL="514350" indent="-514350">
              <a:buAutoNum type="arabicPeriod" startAt="2"/>
            </a:pPr>
            <a:endParaRPr lang="en-US" dirty="0"/>
          </a:p>
          <a:p>
            <a:pPr marL="514350" indent="-514350">
              <a:buAutoNum type="arabicPeriod" startAt="2"/>
            </a:pPr>
            <a:r>
              <a:rPr lang="en-US" dirty="0"/>
              <a:t>Link it back to the question</a:t>
            </a:r>
          </a:p>
          <a:p>
            <a:pPr marL="0" indent="0">
              <a:buNone/>
            </a:pPr>
            <a:endParaRPr lang="en-US" dirty="0"/>
          </a:p>
        </p:txBody>
      </p:sp>
    </p:spTree>
    <p:extLst>
      <p:ext uri="{BB962C8B-B14F-4D97-AF65-F5344CB8AC3E}">
        <p14:creationId xmlns:p14="http://schemas.microsoft.com/office/powerpoint/2010/main" val="7436391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A9D0AE-7B10-43A0-9F2B-5B504C005F2F}"/>
              </a:ext>
            </a:extLst>
          </p:cNvPr>
          <p:cNvSpPr>
            <a:spLocks noGrp="1"/>
          </p:cNvSpPr>
          <p:nvPr>
            <p:ph type="title"/>
          </p:nvPr>
        </p:nvSpPr>
        <p:spPr/>
        <p:txBody>
          <a:bodyPr/>
          <a:lstStyle/>
          <a:p>
            <a:r>
              <a:rPr lang="en-GB" b="1" dirty="0"/>
              <a:t>Tutors to Edit:</a:t>
            </a:r>
            <a:endParaRPr lang="en-GB" dirty="0"/>
          </a:p>
        </p:txBody>
      </p:sp>
      <p:sp>
        <p:nvSpPr>
          <p:cNvPr id="3" name="Content Placeholder 2">
            <a:extLst>
              <a:ext uri="{FF2B5EF4-FFF2-40B4-BE49-F238E27FC236}">
                <a16:creationId xmlns:a16="http://schemas.microsoft.com/office/drawing/2014/main" id="{A28C5448-7CE6-412E-8F8B-EF3209D4F85E}"/>
              </a:ext>
            </a:extLst>
          </p:cNvPr>
          <p:cNvSpPr>
            <a:spLocks noGrp="1"/>
          </p:cNvSpPr>
          <p:nvPr>
            <p:ph idx="1"/>
          </p:nvPr>
        </p:nvSpPr>
        <p:spPr>
          <a:xfrm>
            <a:off x="838200" y="1690688"/>
            <a:ext cx="10515600" cy="4802187"/>
          </a:xfrm>
        </p:spPr>
        <p:txBody>
          <a:bodyPr>
            <a:normAutofit fontScale="77500" lnSpcReduction="20000"/>
          </a:bodyPr>
          <a:lstStyle/>
          <a:p>
            <a:r>
              <a:rPr lang="en-GB" dirty="0">
                <a:highlight>
                  <a:srgbClr val="FFFF00"/>
                </a:highlight>
              </a:rPr>
              <a:t>We recommend some of the following activities:</a:t>
            </a:r>
          </a:p>
          <a:p>
            <a:pPr lvl="1"/>
            <a:r>
              <a:rPr lang="en-GB" dirty="0">
                <a:highlight>
                  <a:srgbClr val="FFFF00"/>
                </a:highlight>
              </a:rPr>
              <a:t>Ask pupils to use a paragraph from the essay structuring task on slide 8/9 and identify where the author is using analysis. (lowest challenge)</a:t>
            </a:r>
          </a:p>
          <a:p>
            <a:pPr lvl="1"/>
            <a:r>
              <a:rPr lang="en-GB" dirty="0">
                <a:highlight>
                  <a:srgbClr val="FFFF00"/>
                </a:highlight>
              </a:rPr>
              <a:t>Use PEEL to discuss the paragraphs from the essay structuring task on slide 8/9.  These are broken down into their PEEL components on the following slide </a:t>
            </a:r>
          </a:p>
          <a:p>
            <a:pPr lvl="1"/>
            <a:r>
              <a:rPr lang="en-GB" dirty="0">
                <a:highlight>
                  <a:srgbClr val="FFFF00"/>
                </a:highlight>
              </a:rPr>
              <a:t>Select one source/piece of evidence from your course. Pupils to discuss in pairs how they could incorporate this into their essay, using PEEL. Alternatively, pairs could each work on a different source and then feed back to the group.</a:t>
            </a:r>
          </a:p>
          <a:p>
            <a:pPr lvl="1"/>
            <a:r>
              <a:rPr lang="en-GB" dirty="0">
                <a:highlight>
                  <a:srgbClr val="FFFF00"/>
                </a:highlight>
              </a:rPr>
              <a:t>Ask pupils to take a portion of their draft assignment and evaluate what they have done well/what they want to improve when considering PEEL. Then ask them to try re-writing one paragraph, based on this.</a:t>
            </a:r>
          </a:p>
          <a:p>
            <a:pPr lvl="1"/>
            <a:r>
              <a:rPr lang="en-GB" dirty="0">
                <a:highlight>
                  <a:srgbClr val="FFFF00"/>
                </a:highlight>
              </a:rPr>
              <a:t>Use a final assignment from a previous placement if you have one, or other anonymised sample essay:</a:t>
            </a:r>
          </a:p>
          <a:p>
            <a:pPr lvl="2"/>
            <a:r>
              <a:rPr lang="en-GB" dirty="0">
                <a:highlight>
                  <a:srgbClr val="FFFF00"/>
                </a:highlight>
              </a:rPr>
              <a:t>select two essays and ask pupils to assess how well they apply the ideas from PEEL in each essay (higher challenge)</a:t>
            </a:r>
          </a:p>
          <a:p>
            <a:pPr lvl="2"/>
            <a:r>
              <a:rPr lang="en-GB" dirty="0">
                <a:highlight>
                  <a:srgbClr val="FFFF00"/>
                </a:highlight>
              </a:rPr>
              <a:t>ask pupils to use the mark scheme to give feedback on what the final assignment did well, and what they might have done to improve. Pupils should be encouraged to use PEEL to support the feedback they might want to give (highest challenge)</a:t>
            </a:r>
          </a:p>
          <a:p>
            <a:r>
              <a:rPr lang="en-GB" dirty="0">
                <a:highlight>
                  <a:srgbClr val="FFFF00"/>
                </a:highlight>
              </a:rPr>
              <a:t>The worksheet summarises key information about this skill to support any task or activity you create</a:t>
            </a:r>
          </a:p>
          <a:p>
            <a:endParaRPr lang="en-GB" dirty="0"/>
          </a:p>
        </p:txBody>
      </p:sp>
    </p:spTree>
    <p:extLst>
      <p:ext uri="{BB962C8B-B14F-4D97-AF65-F5344CB8AC3E}">
        <p14:creationId xmlns:p14="http://schemas.microsoft.com/office/powerpoint/2010/main" val="24609821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4AD37FBC-3887-41ED-8C7F-E08641D655C0}"/>
              </a:ext>
            </a:extLst>
          </p:cNvPr>
          <p:cNvPicPr>
            <a:picLocks noChangeAspect="1"/>
          </p:cNvPicPr>
          <p:nvPr/>
        </p:nvPicPr>
        <p:blipFill rotWithShape="1">
          <a:blip r:embed="rId3"/>
          <a:srcRect t="13631" b="18245"/>
          <a:stretch/>
        </p:blipFill>
        <p:spPr>
          <a:xfrm>
            <a:off x="485143" y="1076005"/>
            <a:ext cx="9777315" cy="1086632"/>
          </a:xfrm>
          <a:prstGeom prst="rect">
            <a:avLst/>
          </a:prstGeom>
        </p:spPr>
      </p:pic>
      <p:pic>
        <p:nvPicPr>
          <p:cNvPr id="13" name="Picture 12">
            <a:extLst>
              <a:ext uri="{FF2B5EF4-FFF2-40B4-BE49-F238E27FC236}">
                <a16:creationId xmlns:a16="http://schemas.microsoft.com/office/drawing/2014/main" id="{B03EAED2-F515-4F68-8169-05C6351344E6}"/>
              </a:ext>
            </a:extLst>
          </p:cNvPr>
          <p:cNvPicPr>
            <a:picLocks noChangeAspect="1"/>
          </p:cNvPicPr>
          <p:nvPr/>
        </p:nvPicPr>
        <p:blipFill rotWithShape="1">
          <a:blip r:embed="rId3"/>
          <a:srcRect t="9474" b="18245"/>
          <a:stretch/>
        </p:blipFill>
        <p:spPr>
          <a:xfrm>
            <a:off x="472980" y="5323704"/>
            <a:ext cx="8758900" cy="1231380"/>
          </a:xfrm>
          <a:prstGeom prst="rect">
            <a:avLst/>
          </a:prstGeom>
        </p:spPr>
      </p:pic>
      <p:sp>
        <p:nvSpPr>
          <p:cNvPr id="2" name="TextBox 1">
            <a:extLst>
              <a:ext uri="{FF2B5EF4-FFF2-40B4-BE49-F238E27FC236}">
                <a16:creationId xmlns:a16="http://schemas.microsoft.com/office/drawing/2014/main" id="{76178887-91DC-4E22-9BA6-12F3333A1D3F}"/>
              </a:ext>
            </a:extLst>
          </p:cNvPr>
          <p:cNvSpPr txBox="1"/>
          <p:nvPr/>
        </p:nvSpPr>
        <p:spPr>
          <a:xfrm>
            <a:off x="485143" y="1076005"/>
            <a:ext cx="9577048" cy="923330"/>
          </a:xfrm>
          <a:prstGeom prst="rect">
            <a:avLst/>
          </a:prstGeom>
          <a:noFill/>
        </p:spPr>
        <p:txBody>
          <a:bodyPr wrap="square" rtlCol="0">
            <a:spAutoFit/>
          </a:bodyPr>
          <a:lstStyle/>
          <a:p>
            <a:r>
              <a:rPr lang="en-US" dirty="0"/>
              <a:t>This essay explores the idea that mobile phones should be banned in schools. In order to discuss the statement, this essay will present evidence which supports and denies this claim in order to make a balanced judgement based on these findings. </a:t>
            </a:r>
            <a:endParaRPr lang="en-GB" dirty="0"/>
          </a:p>
        </p:txBody>
      </p:sp>
      <p:grpSp>
        <p:nvGrpSpPr>
          <p:cNvPr id="3" name="Group 2">
            <a:extLst>
              <a:ext uri="{FF2B5EF4-FFF2-40B4-BE49-F238E27FC236}">
                <a16:creationId xmlns:a16="http://schemas.microsoft.com/office/drawing/2014/main" id="{30227305-1931-4008-BBC3-CD04C860E689}"/>
              </a:ext>
            </a:extLst>
          </p:cNvPr>
          <p:cNvGrpSpPr/>
          <p:nvPr/>
        </p:nvGrpSpPr>
        <p:grpSpPr>
          <a:xfrm>
            <a:off x="485143" y="2128551"/>
            <a:ext cx="10375009" cy="1845554"/>
            <a:chOff x="1423611" y="4815542"/>
            <a:chExt cx="10375009" cy="1845554"/>
          </a:xfrm>
        </p:grpSpPr>
        <p:pic>
          <p:nvPicPr>
            <p:cNvPr id="14" name="Picture 13">
              <a:extLst>
                <a:ext uri="{FF2B5EF4-FFF2-40B4-BE49-F238E27FC236}">
                  <a16:creationId xmlns:a16="http://schemas.microsoft.com/office/drawing/2014/main" id="{FBD97CFD-C4CB-407E-86A2-68AAF4AD6BC3}"/>
                </a:ext>
              </a:extLst>
            </p:cNvPr>
            <p:cNvPicPr>
              <a:picLocks noChangeAspect="1"/>
            </p:cNvPicPr>
            <p:nvPr/>
          </p:nvPicPr>
          <p:blipFill rotWithShape="1">
            <a:blip r:embed="rId3"/>
            <a:srcRect t="12854" b="18245"/>
            <a:stretch/>
          </p:blipFill>
          <p:spPr>
            <a:xfrm>
              <a:off x="1423611" y="4815542"/>
              <a:ext cx="10375009" cy="1845554"/>
            </a:xfrm>
            <a:prstGeom prst="rect">
              <a:avLst/>
            </a:prstGeom>
          </p:spPr>
        </p:pic>
        <p:sp>
          <p:nvSpPr>
            <p:cNvPr id="8" name="TextBox 7">
              <a:extLst>
                <a:ext uri="{FF2B5EF4-FFF2-40B4-BE49-F238E27FC236}">
                  <a16:creationId xmlns:a16="http://schemas.microsoft.com/office/drawing/2014/main" id="{D0AD340B-B416-487E-9310-A5FA98198781}"/>
                </a:ext>
              </a:extLst>
            </p:cNvPr>
            <p:cNvSpPr txBox="1"/>
            <p:nvPr/>
          </p:nvSpPr>
          <p:spPr>
            <a:xfrm>
              <a:off x="1584032" y="4891921"/>
              <a:ext cx="9448466" cy="1477328"/>
            </a:xfrm>
            <a:prstGeom prst="rect">
              <a:avLst/>
            </a:prstGeom>
            <a:noFill/>
          </p:spPr>
          <p:txBody>
            <a:bodyPr wrap="square" rtlCol="0">
              <a:spAutoFit/>
            </a:bodyPr>
            <a:lstStyle/>
            <a:p>
              <a:r>
                <a:rPr lang="en-US" dirty="0"/>
                <a:t>One argument to support mobile phones being banned in school is that they can cause disruption to lessons. A survey with a teaching union, NASUWT, estimates that 46% of teachers want mobile phones banned as they cause indiscipline, with some pupils answering phones in lessons or the noise distracting pupils. This figure shows that a large amount of teachers support a ban, but it is not half of all teachers.</a:t>
              </a:r>
            </a:p>
          </p:txBody>
        </p:sp>
      </p:grpSp>
      <p:grpSp>
        <p:nvGrpSpPr>
          <p:cNvPr id="4" name="Group 3">
            <a:extLst>
              <a:ext uri="{FF2B5EF4-FFF2-40B4-BE49-F238E27FC236}">
                <a16:creationId xmlns:a16="http://schemas.microsoft.com/office/drawing/2014/main" id="{07DD9D65-9FE7-49AA-BA09-AA6AA2288EDD}"/>
              </a:ext>
            </a:extLst>
          </p:cNvPr>
          <p:cNvGrpSpPr/>
          <p:nvPr/>
        </p:nvGrpSpPr>
        <p:grpSpPr>
          <a:xfrm>
            <a:off x="472980" y="3852380"/>
            <a:ext cx="9225199" cy="1583116"/>
            <a:chOff x="281870" y="836619"/>
            <a:chExt cx="9225199" cy="1583116"/>
          </a:xfrm>
        </p:grpSpPr>
        <p:pic>
          <p:nvPicPr>
            <p:cNvPr id="10" name="Picture 9">
              <a:extLst>
                <a:ext uri="{FF2B5EF4-FFF2-40B4-BE49-F238E27FC236}">
                  <a16:creationId xmlns:a16="http://schemas.microsoft.com/office/drawing/2014/main" id="{7FD31A65-3E56-4066-85B2-E6CB5647F3B7}"/>
                </a:ext>
              </a:extLst>
            </p:cNvPr>
            <p:cNvPicPr>
              <a:picLocks noChangeAspect="1"/>
            </p:cNvPicPr>
            <p:nvPr/>
          </p:nvPicPr>
          <p:blipFill rotWithShape="1">
            <a:blip r:embed="rId3"/>
            <a:srcRect t="9474" b="18245"/>
            <a:stretch/>
          </p:blipFill>
          <p:spPr>
            <a:xfrm>
              <a:off x="281870" y="836619"/>
              <a:ext cx="9225198" cy="1583116"/>
            </a:xfrm>
            <a:prstGeom prst="rect">
              <a:avLst/>
            </a:prstGeom>
          </p:spPr>
        </p:pic>
        <p:sp>
          <p:nvSpPr>
            <p:cNvPr id="9" name="TextBox 8">
              <a:extLst>
                <a:ext uri="{FF2B5EF4-FFF2-40B4-BE49-F238E27FC236}">
                  <a16:creationId xmlns:a16="http://schemas.microsoft.com/office/drawing/2014/main" id="{B1528C42-93B6-4149-B4B7-93777A71E78E}"/>
                </a:ext>
              </a:extLst>
            </p:cNvPr>
            <p:cNvSpPr txBox="1"/>
            <p:nvPr/>
          </p:nvSpPr>
          <p:spPr>
            <a:xfrm>
              <a:off x="281870" y="1075080"/>
              <a:ext cx="9225199" cy="1200329"/>
            </a:xfrm>
            <a:prstGeom prst="rect">
              <a:avLst/>
            </a:prstGeom>
            <a:noFill/>
          </p:spPr>
          <p:txBody>
            <a:bodyPr wrap="square" rtlCol="0">
              <a:spAutoFit/>
            </a:bodyPr>
            <a:lstStyle/>
            <a:p>
              <a:r>
                <a:rPr lang="en-US" dirty="0"/>
                <a:t>However, there are many reasons that young people may feel safer with their mobile phones at school. For example, they can get in touch with family members if they need to before or after school. Additionally, an Oxford University study found that using their phones was no worse for teenagers’ mental health than eating potatoes.</a:t>
              </a:r>
              <a:endParaRPr lang="en-GB" dirty="0"/>
            </a:p>
          </p:txBody>
        </p:sp>
      </p:grpSp>
      <p:sp>
        <p:nvSpPr>
          <p:cNvPr id="16" name="TextBox 15">
            <a:extLst>
              <a:ext uri="{FF2B5EF4-FFF2-40B4-BE49-F238E27FC236}">
                <a16:creationId xmlns:a16="http://schemas.microsoft.com/office/drawing/2014/main" id="{6D3850BF-108F-4DD0-8194-07B9D778BD19}"/>
              </a:ext>
            </a:extLst>
          </p:cNvPr>
          <p:cNvSpPr txBox="1"/>
          <p:nvPr/>
        </p:nvSpPr>
        <p:spPr>
          <a:xfrm>
            <a:off x="472980" y="5438621"/>
            <a:ext cx="8758900" cy="923330"/>
          </a:xfrm>
          <a:prstGeom prst="rect">
            <a:avLst/>
          </a:prstGeom>
          <a:noFill/>
        </p:spPr>
        <p:txBody>
          <a:bodyPr wrap="square" rtlCol="0">
            <a:spAutoFit/>
          </a:bodyPr>
          <a:lstStyle/>
          <a:p>
            <a:r>
              <a:rPr lang="en-US" dirty="0">
                <a:solidFill>
                  <a:schemeClr val="bg1"/>
                </a:solidFill>
              </a:rPr>
              <a:t>In conclusion, schools could ban mobile phones from being seen in lessons to prevent disruption to lessons, but there is little evidence to support a full ban, as pupils may need mobile phones in certain situations.</a:t>
            </a:r>
            <a:endParaRPr lang="en-GB" dirty="0">
              <a:solidFill>
                <a:schemeClr val="bg1"/>
              </a:solidFill>
            </a:endParaRPr>
          </a:p>
        </p:txBody>
      </p:sp>
      <p:sp>
        <p:nvSpPr>
          <p:cNvPr id="15" name="Title 1">
            <a:extLst>
              <a:ext uri="{FF2B5EF4-FFF2-40B4-BE49-F238E27FC236}">
                <a16:creationId xmlns:a16="http://schemas.microsoft.com/office/drawing/2014/main" id="{A72E3DCA-2668-4269-8F72-ACF037DF196A}"/>
              </a:ext>
            </a:extLst>
          </p:cNvPr>
          <p:cNvSpPr>
            <a:spLocks noGrp="1"/>
          </p:cNvSpPr>
          <p:nvPr>
            <p:ph type="title"/>
          </p:nvPr>
        </p:nvSpPr>
        <p:spPr>
          <a:xfrm>
            <a:off x="485143" y="-5333"/>
            <a:ext cx="9975676" cy="1207362"/>
          </a:xfrm>
        </p:spPr>
        <p:txBody>
          <a:bodyPr>
            <a:normAutofit/>
          </a:bodyPr>
          <a:lstStyle/>
          <a:p>
            <a:r>
              <a:rPr lang="en-US" sz="2800" dirty="0"/>
              <a:t>PEEL in practice</a:t>
            </a:r>
          </a:p>
        </p:txBody>
      </p:sp>
    </p:spTree>
    <p:extLst>
      <p:ext uri="{BB962C8B-B14F-4D97-AF65-F5344CB8AC3E}">
        <p14:creationId xmlns:p14="http://schemas.microsoft.com/office/powerpoint/2010/main" val="17783344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948860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C9B003-D2A0-4832-8C7F-9E5E7E8ED349}"/>
              </a:ext>
            </a:extLst>
          </p:cNvPr>
          <p:cNvSpPr>
            <a:spLocks noGrp="1"/>
          </p:cNvSpPr>
          <p:nvPr>
            <p:ph idx="1"/>
          </p:nvPr>
        </p:nvSpPr>
        <p:spPr>
          <a:xfrm>
            <a:off x="838200" y="759319"/>
            <a:ext cx="10515600" cy="628015"/>
          </a:xfrm>
        </p:spPr>
        <p:txBody>
          <a:bodyPr>
            <a:normAutofit/>
          </a:bodyPr>
          <a:lstStyle/>
          <a:p>
            <a:pPr marL="0" indent="0">
              <a:buNone/>
            </a:pPr>
            <a:r>
              <a:rPr lang="en-US" dirty="0"/>
              <a:t>W</a:t>
            </a:r>
            <a:r>
              <a:rPr lang="en-GB" dirty="0" err="1"/>
              <a:t>hich</a:t>
            </a:r>
            <a:r>
              <a:rPr lang="en-GB" dirty="0"/>
              <a:t> of these would you find in a good essay?</a:t>
            </a:r>
          </a:p>
        </p:txBody>
      </p:sp>
      <p:sp>
        <p:nvSpPr>
          <p:cNvPr id="10" name="TextBox 9">
            <a:extLst>
              <a:ext uri="{FF2B5EF4-FFF2-40B4-BE49-F238E27FC236}">
                <a16:creationId xmlns:a16="http://schemas.microsoft.com/office/drawing/2014/main" id="{8D3743CB-78DD-4E17-80FE-3906E5D6701F}"/>
              </a:ext>
            </a:extLst>
          </p:cNvPr>
          <p:cNvSpPr txBox="1"/>
          <p:nvPr/>
        </p:nvSpPr>
        <p:spPr>
          <a:xfrm>
            <a:off x="838200" y="2257544"/>
            <a:ext cx="3916680" cy="715089"/>
          </a:xfrm>
          <a:prstGeom prst="roundRect">
            <a:avLst/>
          </a:prstGeom>
          <a:solidFill>
            <a:schemeClr val="accent1"/>
          </a:solidFill>
        </p:spPr>
        <p:txBody>
          <a:bodyPr wrap="square" rtlCol="0">
            <a:spAutoFit/>
          </a:bodyPr>
          <a:lstStyle/>
          <a:p>
            <a:r>
              <a:rPr lang="en-US" dirty="0">
                <a:solidFill>
                  <a:schemeClr val="bg1"/>
                </a:solidFill>
                <a:latin typeface="Century Gothic" panose="020B0502020202020204" pitchFamily="34" charset="0"/>
              </a:rPr>
              <a:t>Good spelling, punctuation and grammar</a:t>
            </a:r>
            <a:endParaRPr lang="en-GB" dirty="0">
              <a:solidFill>
                <a:schemeClr val="bg1"/>
              </a:solidFill>
              <a:latin typeface="Century Gothic" panose="020B0502020202020204" pitchFamily="34" charset="0"/>
            </a:endParaRPr>
          </a:p>
        </p:txBody>
      </p:sp>
      <p:sp>
        <p:nvSpPr>
          <p:cNvPr id="13" name="TextBox 12">
            <a:extLst>
              <a:ext uri="{FF2B5EF4-FFF2-40B4-BE49-F238E27FC236}">
                <a16:creationId xmlns:a16="http://schemas.microsoft.com/office/drawing/2014/main" id="{C5F5215F-5CA3-4B83-A740-7046709BDBC7}"/>
              </a:ext>
            </a:extLst>
          </p:cNvPr>
          <p:cNvSpPr txBox="1"/>
          <p:nvPr/>
        </p:nvSpPr>
        <p:spPr>
          <a:xfrm>
            <a:off x="853440" y="3929897"/>
            <a:ext cx="1676400" cy="408623"/>
          </a:xfrm>
          <a:prstGeom prst="roundRect">
            <a:avLst/>
          </a:prstGeom>
          <a:solidFill>
            <a:schemeClr val="accent1"/>
          </a:solidFill>
        </p:spPr>
        <p:txBody>
          <a:bodyPr wrap="square" rtlCol="0">
            <a:spAutoFit/>
          </a:bodyPr>
          <a:lstStyle/>
          <a:p>
            <a:r>
              <a:rPr lang="en-US" dirty="0">
                <a:solidFill>
                  <a:schemeClr val="bg1"/>
                </a:solidFill>
                <a:latin typeface="Century Gothic" panose="020B0502020202020204" pitchFamily="34" charset="0"/>
              </a:rPr>
              <a:t>Paragraphs</a:t>
            </a:r>
            <a:endParaRPr lang="en-GB" dirty="0">
              <a:solidFill>
                <a:schemeClr val="bg1"/>
              </a:solidFill>
              <a:latin typeface="Century Gothic" panose="020B0502020202020204" pitchFamily="34" charset="0"/>
            </a:endParaRPr>
          </a:p>
        </p:txBody>
      </p:sp>
      <p:sp>
        <p:nvSpPr>
          <p:cNvPr id="15" name="TextBox 14">
            <a:extLst>
              <a:ext uri="{FF2B5EF4-FFF2-40B4-BE49-F238E27FC236}">
                <a16:creationId xmlns:a16="http://schemas.microsoft.com/office/drawing/2014/main" id="{A53F5938-E2EB-42C9-B0BD-3C1663518370}"/>
              </a:ext>
            </a:extLst>
          </p:cNvPr>
          <p:cNvSpPr txBox="1"/>
          <p:nvPr/>
        </p:nvSpPr>
        <p:spPr>
          <a:xfrm>
            <a:off x="7907811" y="5341069"/>
            <a:ext cx="3916680" cy="715089"/>
          </a:xfrm>
          <a:prstGeom prst="roundRect">
            <a:avLst/>
          </a:prstGeom>
          <a:solidFill>
            <a:schemeClr val="accent1"/>
          </a:solidFill>
        </p:spPr>
        <p:txBody>
          <a:bodyPr wrap="square" rtlCol="0">
            <a:spAutoFit/>
          </a:bodyPr>
          <a:lstStyle/>
          <a:p>
            <a:r>
              <a:rPr lang="en-US" dirty="0">
                <a:solidFill>
                  <a:schemeClr val="bg1"/>
                </a:solidFill>
                <a:latin typeface="Century Gothic" panose="020B0502020202020204" pitchFamily="34" charset="0"/>
              </a:rPr>
              <a:t>Answering the question with a clear opinion</a:t>
            </a:r>
            <a:endParaRPr lang="en-GB" dirty="0">
              <a:solidFill>
                <a:schemeClr val="bg1"/>
              </a:solidFill>
              <a:latin typeface="Century Gothic" panose="020B0502020202020204" pitchFamily="34" charset="0"/>
            </a:endParaRPr>
          </a:p>
        </p:txBody>
      </p:sp>
      <p:sp>
        <p:nvSpPr>
          <p:cNvPr id="17" name="TextBox 16">
            <a:extLst>
              <a:ext uri="{FF2B5EF4-FFF2-40B4-BE49-F238E27FC236}">
                <a16:creationId xmlns:a16="http://schemas.microsoft.com/office/drawing/2014/main" id="{348F1D51-9CF0-4445-9837-2DAACC81F4B9}"/>
              </a:ext>
            </a:extLst>
          </p:cNvPr>
          <p:cNvSpPr txBox="1"/>
          <p:nvPr/>
        </p:nvSpPr>
        <p:spPr>
          <a:xfrm>
            <a:off x="7879080" y="2564010"/>
            <a:ext cx="3916680" cy="408623"/>
          </a:xfrm>
          <a:prstGeom prst="roundRect">
            <a:avLst/>
          </a:prstGeom>
          <a:solidFill>
            <a:schemeClr val="accent1"/>
          </a:solidFill>
        </p:spPr>
        <p:txBody>
          <a:bodyPr wrap="square" rtlCol="0">
            <a:spAutoFit/>
          </a:bodyPr>
          <a:lstStyle/>
          <a:p>
            <a:r>
              <a:rPr lang="en-US" dirty="0">
                <a:solidFill>
                  <a:schemeClr val="bg1"/>
                </a:solidFill>
                <a:latin typeface="Century Gothic" panose="020B0502020202020204" pitchFamily="34" charset="0"/>
              </a:rPr>
              <a:t>An introduction and conclusion</a:t>
            </a:r>
            <a:endParaRPr lang="en-GB" dirty="0">
              <a:solidFill>
                <a:schemeClr val="bg1"/>
              </a:solidFill>
              <a:latin typeface="Century Gothic" panose="020B0502020202020204" pitchFamily="34" charset="0"/>
            </a:endParaRPr>
          </a:p>
        </p:txBody>
      </p:sp>
      <p:sp>
        <p:nvSpPr>
          <p:cNvPr id="19" name="TextBox 18">
            <a:extLst>
              <a:ext uri="{FF2B5EF4-FFF2-40B4-BE49-F238E27FC236}">
                <a16:creationId xmlns:a16="http://schemas.microsoft.com/office/drawing/2014/main" id="{4B635A2E-48EE-4A06-AFDD-9D0AB6DF149F}"/>
              </a:ext>
            </a:extLst>
          </p:cNvPr>
          <p:cNvSpPr txBox="1"/>
          <p:nvPr/>
        </p:nvSpPr>
        <p:spPr>
          <a:xfrm>
            <a:off x="300116" y="5056942"/>
            <a:ext cx="3916680" cy="715089"/>
          </a:xfrm>
          <a:prstGeom prst="roundRect">
            <a:avLst/>
          </a:prstGeom>
          <a:solidFill>
            <a:schemeClr val="accent1"/>
          </a:solidFill>
        </p:spPr>
        <p:txBody>
          <a:bodyPr wrap="square" rtlCol="0">
            <a:spAutoFit/>
          </a:bodyPr>
          <a:lstStyle/>
          <a:p>
            <a:r>
              <a:rPr lang="en-US" dirty="0">
                <a:solidFill>
                  <a:schemeClr val="bg1"/>
                </a:solidFill>
                <a:latin typeface="Century Gothic" panose="020B0502020202020204" pitchFamily="34" charset="0"/>
              </a:rPr>
              <a:t>Using research from experts to back up your ideas</a:t>
            </a:r>
            <a:endParaRPr lang="en-GB" dirty="0">
              <a:solidFill>
                <a:schemeClr val="bg1"/>
              </a:solidFill>
              <a:latin typeface="Century Gothic" panose="020B0502020202020204" pitchFamily="34" charset="0"/>
            </a:endParaRPr>
          </a:p>
        </p:txBody>
      </p:sp>
      <p:sp>
        <p:nvSpPr>
          <p:cNvPr id="21" name="TextBox 20">
            <a:extLst>
              <a:ext uri="{FF2B5EF4-FFF2-40B4-BE49-F238E27FC236}">
                <a16:creationId xmlns:a16="http://schemas.microsoft.com/office/drawing/2014/main" id="{4795AA95-C84B-4061-9DFF-6AAA6BA38A2A}"/>
              </a:ext>
            </a:extLst>
          </p:cNvPr>
          <p:cNvSpPr txBox="1"/>
          <p:nvPr/>
        </p:nvSpPr>
        <p:spPr>
          <a:xfrm>
            <a:off x="5720871" y="2495995"/>
            <a:ext cx="1676400" cy="408623"/>
          </a:xfrm>
          <a:prstGeom prst="roundRect">
            <a:avLst/>
          </a:prstGeom>
          <a:solidFill>
            <a:schemeClr val="accent1"/>
          </a:solidFill>
        </p:spPr>
        <p:txBody>
          <a:bodyPr wrap="square" rtlCol="0">
            <a:spAutoFit/>
          </a:bodyPr>
          <a:lstStyle/>
          <a:p>
            <a:r>
              <a:rPr lang="en-US" dirty="0">
                <a:solidFill>
                  <a:schemeClr val="bg1"/>
                </a:solidFill>
                <a:latin typeface="Century Gothic" panose="020B0502020202020204" pitchFamily="34" charset="0"/>
              </a:rPr>
              <a:t>Bullet points</a:t>
            </a:r>
            <a:endParaRPr lang="en-GB" dirty="0">
              <a:solidFill>
                <a:schemeClr val="bg1"/>
              </a:solidFill>
              <a:latin typeface="Century Gothic" panose="020B0502020202020204" pitchFamily="34" charset="0"/>
            </a:endParaRPr>
          </a:p>
        </p:txBody>
      </p:sp>
      <p:sp>
        <p:nvSpPr>
          <p:cNvPr id="23" name="TextBox 22">
            <a:extLst>
              <a:ext uri="{FF2B5EF4-FFF2-40B4-BE49-F238E27FC236}">
                <a16:creationId xmlns:a16="http://schemas.microsoft.com/office/drawing/2014/main" id="{6078BC30-3E71-4422-A151-E549201734E2}"/>
              </a:ext>
            </a:extLst>
          </p:cNvPr>
          <p:cNvSpPr txBox="1"/>
          <p:nvPr/>
        </p:nvSpPr>
        <p:spPr>
          <a:xfrm>
            <a:off x="8595360" y="3313687"/>
            <a:ext cx="2164080" cy="715089"/>
          </a:xfrm>
          <a:prstGeom prst="roundRect">
            <a:avLst/>
          </a:prstGeom>
          <a:solidFill>
            <a:schemeClr val="accent1"/>
          </a:solidFill>
        </p:spPr>
        <p:txBody>
          <a:bodyPr wrap="square" rtlCol="0">
            <a:spAutoFit/>
          </a:bodyPr>
          <a:lstStyle/>
          <a:p>
            <a:r>
              <a:rPr lang="en-US" dirty="0">
                <a:solidFill>
                  <a:schemeClr val="bg1"/>
                </a:solidFill>
                <a:latin typeface="Century Gothic" panose="020B0502020202020204" pitchFamily="34" charset="0"/>
              </a:rPr>
              <a:t>Spelling mistakes and errors</a:t>
            </a:r>
            <a:endParaRPr lang="en-GB" dirty="0">
              <a:solidFill>
                <a:schemeClr val="bg1"/>
              </a:solidFill>
              <a:latin typeface="Century Gothic" panose="020B0502020202020204" pitchFamily="34" charset="0"/>
            </a:endParaRPr>
          </a:p>
        </p:txBody>
      </p:sp>
      <p:sp>
        <p:nvSpPr>
          <p:cNvPr id="25" name="TextBox 24">
            <a:extLst>
              <a:ext uri="{FF2B5EF4-FFF2-40B4-BE49-F238E27FC236}">
                <a16:creationId xmlns:a16="http://schemas.microsoft.com/office/drawing/2014/main" id="{169C7EBC-6D25-43F8-9E9F-74BD69A56180}"/>
              </a:ext>
            </a:extLst>
          </p:cNvPr>
          <p:cNvSpPr txBox="1"/>
          <p:nvPr/>
        </p:nvSpPr>
        <p:spPr>
          <a:xfrm>
            <a:off x="3246120" y="4198500"/>
            <a:ext cx="3017520" cy="715089"/>
          </a:xfrm>
          <a:prstGeom prst="roundRect">
            <a:avLst/>
          </a:prstGeom>
          <a:solidFill>
            <a:schemeClr val="accent1"/>
          </a:solidFill>
        </p:spPr>
        <p:txBody>
          <a:bodyPr wrap="square" rtlCol="0">
            <a:spAutoFit/>
          </a:bodyPr>
          <a:lstStyle/>
          <a:p>
            <a:r>
              <a:rPr lang="en-US" dirty="0">
                <a:solidFill>
                  <a:schemeClr val="bg1"/>
                </a:solidFill>
                <a:latin typeface="Century Gothic" panose="020B0502020202020204" pitchFamily="34" charset="0"/>
              </a:rPr>
              <a:t>Clear points that link back to the question</a:t>
            </a:r>
            <a:endParaRPr lang="en-GB" dirty="0">
              <a:solidFill>
                <a:schemeClr val="bg1"/>
              </a:solidFill>
              <a:latin typeface="Century Gothic" panose="020B0502020202020204" pitchFamily="34" charset="0"/>
            </a:endParaRPr>
          </a:p>
        </p:txBody>
      </p:sp>
      <p:sp>
        <p:nvSpPr>
          <p:cNvPr id="27" name="TextBox 26">
            <a:extLst>
              <a:ext uri="{FF2B5EF4-FFF2-40B4-BE49-F238E27FC236}">
                <a16:creationId xmlns:a16="http://schemas.microsoft.com/office/drawing/2014/main" id="{ED5333A5-EA43-4B87-89EA-58A41CB14DBA}"/>
              </a:ext>
            </a:extLst>
          </p:cNvPr>
          <p:cNvSpPr txBox="1"/>
          <p:nvPr/>
        </p:nvSpPr>
        <p:spPr>
          <a:xfrm>
            <a:off x="7589520" y="4245023"/>
            <a:ext cx="3017520" cy="715089"/>
          </a:xfrm>
          <a:prstGeom prst="roundRect">
            <a:avLst/>
          </a:prstGeom>
          <a:solidFill>
            <a:schemeClr val="accent1"/>
          </a:solidFill>
        </p:spPr>
        <p:txBody>
          <a:bodyPr wrap="square" rtlCol="0">
            <a:spAutoFit/>
          </a:bodyPr>
          <a:lstStyle/>
          <a:p>
            <a:r>
              <a:rPr lang="en-US" dirty="0">
                <a:solidFill>
                  <a:schemeClr val="bg1"/>
                </a:solidFill>
                <a:latin typeface="Century Gothic" panose="020B0502020202020204" pitchFamily="34" charset="0"/>
              </a:rPr>
              <a:t>Writing everything you know on the subject</a:t>
            </a:r>
            <a:endParaRPr lang="en-GB" dirty="0">
              <a:solidFill>
                <a:schemeClr val="bg1"/>
              </a:solidFill>
              <a:latin typeface="Century Gothic" panose="020B0502020202020204" pitchFamily="34" charset="0"/>
            </a:endParaRPr>
          </a:p>
        </p:txBody>
      </p:sp>
      <p:pic>
        <p:nvPicPr>
          <p:cNvPr id="29" name="Picture 28" descr="A picture containing drawing&#10;&#10;Description automatically generated">
            <a:extLst>
              <a:ext uri="{FF2B5EF4-FFF2-40B4-BE49-F238E27FC236}">
                <a16:creationId xmlns:a16="http://schemas.microsoft.com/office/drawing/2014/main" id="{DEE0A2EF-84E8-445A-B177-2E4FE4B69F5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4622" y="2509598"/>
            <a:ext cx="750258" cy="715090"/>
          </a:xfrm>
          <a:prstGeom prst="rect">
            <a:avLst/>
          </a:prstGeom>
        </p:spPr>
      </p:pic>
      <p:pic>
        <p:nvPicPr>
          <p:cNvPr id="31" name="Picture 30" descr="A picture containing drawing&#10;&#10;Description automatically generated">
            <a:extLst>
              <a:ext uri="{FF2B5EF4-FFF2-40B4-BE49-F238E27FC236}">
                <a16:creationId xmlns:a16="http://schemas.microsoft.com/office/drawing/2014/main" id="{473AC5BA-7604-4F96-9E19-03D7C96AA8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08182" y="3929897"/>
            <a:ext cx="750258" cy="715090"/>
          </a:xfrm>
          <a:prstGeom prst="rect">
            <a:avLst/>
          </a:prstGeom>
        </p:spPr>
      </p:pic>
      <p:pic>
        <p:nvPicPr>
          <p:cNvPr id="33" name="Picture 32" descr="A picture containing drawing&#10;&#10;Description automatically generated">
            <a:extLst>
              <a:ext uri="{FF2B5EF4-FFF2-40B4-BE49-F238E27FC236}">
                <a16:creationId xmlns:a16="http://schemas.microsoft.com/office/drawing/2014/main" id="{AC5E833F-2B9B-4499-BF81-101F9ADC5AF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20871" y="4198500"/>
            <a:ext cx="750258" cy="715090"/>
          </a:xfrm>
          <a:prstGeom prst="rect">
            <a:avLst/>
          </a:prstGeom>
        </p:spPr>
      </p:pic>
      <p:pic>
        <p:nvPicPr>
          <p:cNvPr id="35" name="Picture 34" descr="A picture containing drawing&#10;&#10;Description automatically generated">
            <a:extLst>
              <a:ext uri="{FF2B5EF4-FFF2-40B4-BE49-F238E27FC236}">
                <a16:creationId xmlns:a16="http://schemas.microsoft.com/office/drawing/2014/main" id="{F42667F0-A89D-4852-8AA9-87A07D8ADE4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74233" y="2559146"/>
            <a:ext cx="750258" cy="715090"/>
          </a:xfrm>
          <a:prstGeom prst="rect">
            <a:avLst/>
          </a:prstGeom>
        </p:spPr>
      </p:pic>
      <p:pic>
        <p:nvPicPr>
          <p:cNvPr id="37" name="Picture 36" descr="A picture containing drawing&#10;&#10;Description automatically generated">
            <a:extLst>
              <a:ext uri="{FF2B5EF4-FFF2-40B4-BE49-F238E27FC236}">
                <a16:creationId xmlns:a16="http://schemas.microsoft.com/office/drawing/2014/main" id="{B69DAE27-2375-46A9-9B08-3D49052ACFB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74233" y="5535872"/>
            <a:ext cx="750258" cy="715090"/>
          </a:xfrm>
          <a:prstGeom prst="rect">
            <a:avLst/>
          </a:prstGeom>
        </p:spPr>
      </p:pic>
      <p:pic>
        <p:nvPicPr>
          <p:cNvPr id="39" name="Picture 38" descr="A picture containing drawing&#10;&#10;Description automatically generated">
            <a:extLst>
              <a:ext uri="{FF2B5EF4-FFF2-40B4-BE49-F238E27FC236}">
                <a16:creationId xmlns:a16="http://schemas.microsoft.com/office/drawing/2014/main" id="{77D1F9D4-9DF6-4396-82FB-AC6330BE6B5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23885" y="5271175"/>
            <a:ext cx="750258" cy="715090"/>
          </a:xfrm>
          <a:prstGeom prst="rect">
            <a:avLst/>
          </a:prstGeom>
        </p:spPr>
      </p:pic>
      <p:sp>
        <p:nvSpPr>
          <p:cNvPr id="41" name="TextBox 40">
            <a:extLst>
              <a:ext uri="{FF2B5EF4-FFF2-40B4-BE49-F238E27FC236}">
                <a16:creationId xmlns:a16="http://schemas.microsoft.com/office/drawing/2014/main" id="{A2EA95F3-075A-43A5-9E00-E65DFA20C177}"/>
              </a:ext>
            </a:extLst>
          </p:cNvPr>
          <p:cNvSpPr txBox="1"/>
          <p:nvPr/>
        </p:nvSpPr>
        <p:spPr>
          <a:xfrm>
            <a:off x="4679304" y="5483007"/>
            <a:ext cx="3017520" cy="1021556"/>
          </a:xfrm>
          <a:prstGeom prst="roundRect">
            <a:avLst/>
          </a:prstGeom>
          <a:solidFill>
            <a:schemeClr val="accent1"/>
          </a:solidFill>
        </p:spPr>
        <p:txBody>
          <a:bodyPr wrap="square" rtlCol="0">
            <a:spAutoFit/>
          </a:bodyPr>
          <a:lstStyle/>
          <a:p>
            <a:r>
              <a:rPr lang="en-US" dirty="0">
                <a:solidFill>
                  <a:schemeClr val="bg1"/>
                </a:solidFill>
                <a:latin typeface="Century Gothic" panose="020B0502020202020204" pitchFamily="34" charset="0"/>
              </a:rPr>
              <a:t>References that show where your information came from</a:t>
            </a:r>
            <a:endParaRPr lang="en-GB" dirty="0">
              <a:solidFill>
                <a:schemeClr val="bg1"/>
              </a:solidFill>
              <a:latin typeface="Century Gothic" panose="020B0502020202020204" pitchFamily="34" charset="0"/>
            </a:endParaRPr>
          </a:p>
        </p:txBody>
      </p:sp>
      <p:pic>
        <p:nvPicPr>
          <p:cNvPr id="42" name="Picture 41" descr="A picture containing drawing&#10;&#10;Description automatically generated">
            <a:extLst>
              <a:ext uri="{FF2B5EF4-FFF2-40B4-BE49-F238E27FC236}">
                <a16:creationId xmlns:a16="http://schemas.microsoft.com/office/drawing/2014/main" id="{9E6AAB2F-6881-4509-AFC7-F41DDA28416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52060" y="5836088"/>
            <a:ext cx="750258" cy="715090"/>
          </a:xfrm>
          <a:prstGeom prst="rect">
            <a:avLst/>
          </a:prstGeom>
        </p:spPr>
      </p:pic>
      <p:sp>
        <p:nvSpPr>
          <p:cNvPr id="44" name="TextBox 43">
            <a:extLst>
              <a:ext uri="{FF2B5EF4-FFF2-40B4-BE49-F238E27FC236}">
                <a16:creationId xmlns:a16="http://schemas.microsoft.com/office/drawing/2014/main" id="{102594E0-2E42-4227-8938-DB0108B1C635}"/>
              </a:ext>
            </a:extLst>
          </p:cNvPr>
          <p:cNvSpPr txBox="1"/>
          <p:nvPr/>
        </p:nvSpPr>
        <p:spPr>
          <a:xfrm>
            <a:off x="4602480" y="3245225"/>
            <a:ext cx="2449580" cy="715089"/>
          </a:xfrm>
          <a:prstGeom prst="roundRect">
            <a:avLst/>
          </a:prstGeom>
          <a:solidFill>
            <a:schemeClr val="accent1"/>
          </a:solidFill>
        </p:spPr>
        <p:txBody>
          <a:bodyPr wrap="square" rtlCol="0">
            <a:spAutoFit/>
          </a:bodyPr>
          <a:lstStyle/>
          <a:p>
            <a:r>
              <a:rPr lang="en-US" dirty="0">
                <a:solidFill>
                  <a:schemeClr val="bg1"/>
                </a:solidFill>
                <a:latin typeface="Century Gothic" panose="020B0502020202020204" pitchFamily="34" charset="0"/>
              </a:rPr>
              <a:t>Copying from other sources</a:t>
            </a:r>
            <a:endParaRPr lang="en-GB" dirty="0">
              <a:solidFill>
                <a:schemeClr val="bg1"/>
              </a:solidFill>
              <a:latin typeface="Century Gothic" panose="020B0502020202020204" pitchFamily="34" charset="0"/>
            </a:endParaRPr>
          </a:p>
        </p:txBody>
      </p:sp>
      <p:sp>
        <p:nvSpPr>
          <p:cNvPr id="47" name="TextBox 46">
            <a:extLst>
              <a:ext uri="{FF2B5EF4-FFF2-40B4-BE49-F238E27FC236}">
                <a16:creationId xmlns:a16="http://schemas.microsoft.com/office/drawing/2014/main" id="{9E668F41-447A-4F6A-A401-64E41EB08FF8}"/>
              </a:ext>
            </a:extLst>
          </p:cNvPr>
          <p:cNvSpPr txBox="1"/>
          <p:nvPr/>
        </p:nvSpPr>
        <p:spPr>
          <a:xfrm>
            <a:off x="3048000" y="3244334"/>
            <a:ext cx="6096000" cy="369332"/>
          </a:xfrm>
          <a:prstGeom prst="rect">
            <a:avLst/>
          </a:prstGeom>
          <a:noFill/>
        </p:spPr>
        <p:txBody>
          <a:bodyPr wrap="square">
            <a:spAutoFit/>
          </a:bodyPr>
          <a:lstStyle/>
          <a:p>
            <a:r>
              <a:rPr lang="en-GB" dirty="0"/>
              <a:t> </a:t>
            </a:r>
          </a:p>
        </p:txBody>
      </p:sp>
    </p:spTree>
    <p:extLst>
      <p:ext uri="{BB962C8B-B14F-4D97-AF65-F5344CB8AC3E}">
        <p14:creationId xmlns:p14="http://schemas.microsoft.com/office/powerpoint/2010/main" val="277276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8E7CE-6B29-4FF9-BD2C-055989EF9468}"/>
              </a:ext>
            </a:extLst>
          </p:cNvPr>
          <p:cNvSpPr>
            <a:spLocks noGrp="1"/>
          </p:cNvSpPr>
          <p:nvPr>
            <p:ph type="title"/>
          </p:nvPr>
        </p:nvSpPr>
        <p:spPr/>
        <p:txBody>
          <a:bodyPr/>
          <a:lstStyle/>
          <a:p>
            <a:r>
              <a:rPr lang="en-US" dirty="0"/>
              <a:t>Essays are about arguments</a:t>
            </a:r>
            <a:endParaRPr lang="en-GB" dirty="0"/>
          </a:p>
        </p:txBody>
      </p:sp>
      <p:sp>
        <p:nvSpPr>
          <p:cNvPr id="3" name="Content Placeholder 2">
            <a:extLst>
              <a:ext uri="{FF2B5EF4-FFF2-40B4-BE49-F238E27FC236}">
                <a16:creationId xmlns:a16="http://schemas.microsoft.com/office/drawing/2014/main" id="{5D284C0F-6526-453A-9A78-E2C7694BB475}"/>
              </a:ext>
            </a:extLst>
          </p:cNvPr>
          <p:cNvSpPr>
            <a:spLocks noGrp="1"/>
          </p:cNvSpPr>
          <p:nvPr>
            <p:ph idx="1"/>
          </p:nvPr>
        </p:nvSpPr>
        <p:spPr>
          <a:xfrm>
            <a:off x="838199" y="1825625"/>
            <a:ext cx="6813331" cy="4351338"/>
          </a:xfrm>
        </p:spPr>
        <p:txBody>
          <a:bodyPr>
            <a:normAutofit lnSpcReduction="10000"/>
          </a:bodyPr>
          <a:lstStyle/>
          <a:p>
            <a:r>
              <a:rPr lang="en-US" dirty="0"/>
              <a:t>Your essay question or title asks you to express your point of view on the subject.</a:t>
            </a:r>
          </a:p>
          <a:p>
            <a:r>
              <a:rPr lang="en-US" dirty="0"/>
              <a:t>There is no right or wrong answer.</a:t>
            </a:r>
          </a:p>
          <a:p>
            <a:r>
              <a:rPr lang="en-US" dirty="0"/>
              <a:t>Your argument must be supported by evidence: statistics, examples, evidence drawn from different sources.</a:t>
            </a:r>
          </a:p>
          <a:p>
            <a:r>
              <a:rPr lang="en-US" dirty="0"/>
              <a:t>Can you consider other points of view, and show why your argument is the most convincing?</a:t>
            </a:r>
            <a:endParaRPr lang="en-GB" dirty="0"/>
          </a:p>
        </p:txBody>
      </p:sp>
      <p:pic>
        <p:nvPicPr>
          <p:cNvPr id="7" name="Picture 6" descr="A picture containing drawing&#10;&#10;Description automatically generated">
            <a:extLst>
              <a:ext uri="{FF2B5EF4-FFF2-40B4-BE49-F238E27FC236}">
                <a16:creationId xmlns:a16="http://schemas.microsoft.com/office/drawing/2014/main" id="{A5ACBB14-A6A8-4673-ADCA-0E499303D78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20063" y="1961147"/>
            <a:ext cx="3333737" cy="3431548"/>
          </a:xfrm>
          <a:prstGeom prst="rect">
            <a:avLst/>
          </a:prstGeom>
        </p:spPr>
      </p:pic>
    </p:spTree>
    <p:extLst>
      <p:ext uri="{BB962C8B-B14F-4D97-AF65-F5344CB8AC3E}">
        <p14:creationId xmlns:p14="http://schemas.microsoft.com/office/powerpoint/2010/main" val="24243286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9B3CB23-87B6-4824-9E0C-840E8ECCCFCA}"/>
              </a:ext>
            </a:extLst>
          </p:cNvPr>
          <p:cNvSpPr>
            <a:spLocks noGrp="1"/>
          </p:cNvSpPr>
          <p:nvPr>
            <p:ph type="title"/>
          </p:nvPr>
        </p:nvSpPr>
        <p:spPr/>
        <p:txBody>
          <a:bodyPr/>
          <a:lstStyle/>
          <a:p>
            <a:r>
              <a:rPr lang="en-US" dirty="0"/>
              <a:t>Structuring an essay</a:t>
            </a:r>
            <a:endParaRPr lang="en-GB" dirty="0"/>
          </a:p>
        </p:txBody>
      </p:sp>
      <p:sp>
        <p:nvSpPr>
          <p:cNvPr id="5" name="TextBox 4">
            <a:extLst>
              <a:ext uri="{FF2B5EF4-FFF2-40B4-BE49-F238E27FC236}">
                <a16:creationId xmlns:a16="http://schemas.microsoft.com/office/drawing/2014/main" id="{7D96A52D-5351-4783-9337-2D7006421C84}"/>
              </a:ext>
            </a:extLst>
          </p:cNvPr>
          <p:cNvSpPr txBox="1"/>
          <p:nvPr/>
        </p:nvSpPr>
        <p:spPr>
          <a:xfrm>
            <a:off x="838200" y="1609624"/>
            <a:ext cx="9703279" cy="4401205"/>
          </a:xfrm>
          <a:prstGeom prst="rect">
            <a:avLst/>
          </a:prstGeom>
          <a:noFill/>
        </p:spPr>
        <p:txBody>
          <a:bodyPr wrap="square" rtlCol="0">
            <a:spAutoFit/>
          </a:bodyPr>
          <a:lstStyle/>
          <a:p>
            <a:r>
              <a:rPr lang="en-US" sz="2800" b="1" dirty="0">
                <a:latin typeface="Century Gothic" panose="020B0502020202020204" pitchFamily="34" charset="0"/>
              </a:rPr>
              <a:t>What should you include in each part of your essay? </a:t>
            </a:r>
            <a:endParaRPr lang="en-US" dirty="0">
              <a:latin typeface="Century Gothic" panose="020B0502020202020204" pitchFamily="34" charset="0"/>
            </a:endParaRPr>
          </a:p>
          <a:p>
            <a:pPr marL="285750" indent="-285750">
              <a:buFont typeface="Arial" panose="020B0604020202020204" pitchFamily="34" charset="0"/>
              <a:buChar char="•"/>
            </a:pPr>
            <a:r>
              <a:rPr lang="en-US" sz="2800" dirty="0">
                <a:latin typeface="Century Gothic" panose="020B0502020202020204" pitchFamily="34" charset="0"/>
              </a:rPr>
              <a:t>Introduction</a:t>
            </a:r>
          </a:p>
          <a:p>
            <a:pPr marL="285750" indent="-285750">
              <a:buFont typeface="Arial" panose="020B0604020202020204" pitchFamily="34" charset="0"/>
              <a:buChar char="•"/>
            </a:pPr>
            <a:endParaRPr lang="en-US" sz="2800" dirty="0">
              <a:latin typeface="Century Gothic" panose="020B0502020202020204" pitchFamily="34" charset="0"/>
            </a:endParaRPr>
          </a:p>
          <a:p>
            <a:pPr marL="285750" indent="-285750">
              <a:buFont typeface="Arial" panose="020B0604020202020204" pitchFamily="34" charset="0"/>
              <a:buChar char="•"/>
            </a:pPr>
            <a:r>
              <a:rPr lang="en-US" sz="2800" dirty="0">
                <a:latin typeface="Century Gothic" panose="020B0502020202020204" pitchFamily="34" charset="0"/>
              </a:rPr>
              <a:t>Main Body</a:t>
            </a:r>
          </a:p>
          <a:p>
            <a:pPr marL="285750" indent="-285750">
              <a:buFont typeface="Arial" panose="020B0604020202020204" pitchFamily="34" charset="0"/>
              <a:buChar char="•"/>
            </a:pPr>
            <a:endParaRPr lang="en-US" sz="2800" dirty="0">
              <a:latin typeface="Century Gothic" panose="020B0502020202020204" pitchFamily="34" charset="0"/>
            </a:endParaRPr>
          </a:p>
          <a:p>
            <a:pPr marL="285750" indent="-285750">
              <a:buFont typeface="Arial" panose="020B0604020202020204" pitchFamily="34" charset="0"/>
              <a:buChar char="•"/>
            </a:pPr>
            <a:r>
              <a:rPr lang="en-US" sz="2800" dirty="0">
                <a:latin typeface="Century Gothic" panose="020B0502020202020204" pitchFamily="34" charset="0"/>
              </a:rPr>
              <a:t>Conclusion</a:t>
            </a:r>
          </a:p>
          <a:p>
            <a:pPr marL="285750" indent="-285750">
              <a:buFont typeface="Arial" panose="020B0604020202020204" pitchFamily="34" charset="0"/>
              <a:buChar char="•"/>
            </a:pPr>
            <a:endParaRPr lang="en-US" sz="2800" dirty="0">
              <a:latin typeface="Century Gothic" panose="020B0502020202020204" pitchFamily="34" charset="0"/>
            </a:endParaRPr>
          </a:p>
          <a:p>
            <a:pPr marL="285750" indent="-285750">
              <a:buFont typeface="Arial" panose="020B0604020202020204" pitchFamily="34" charset="0"/>
              <a:buChar char="•"/>
            </a:pPr>
            <a:r>
              <a:rPr lang="en-US" sz="2800" dirty="0">
                <a:latin typeface="Century Gothic" panose="020B0502020202020204" pitchFamily="34" charset="0"/>
              </a:rPr>
              <a:t>Bibliography/Reference List</a:t>
            </a:r>
          </a:p>
          <a:p>
            <a:pPr marL="285750" indent="-285750">
              <a:buFont typeface="Arial" panose="020B0604020202020204" pitchFamily="34" charset="0"/>
              <a:buChar char="•"/>
            </a:pPr>
            <a:endParaRPr lang="en-US" sz="2800" dirty="0">
              <a:latin typeface="Century Gothic" panose="020B0502020202020204" pitchFamily="34" charset="0"/>
            </a:endParaRPr>
          </a:p>
          <a:p>
            <a:pPr marL="285750" indent="-285750">
              <a:buFont typeface="Arial" panose="020B0604020202020204" pitchFamily="34" charset="0"/>
              <a:buChar char="•"/>
            </a:pPr>
            <a:r>
              <a:rPr lang="en-US" sz="2800" dirty="0">
                <a:latin typeface="Century Gothic" panose="020B0502020202020204" pitchFamily="34" charset="0"/>
              </a:rPr>
              <a:t>Presentation</a:t>
            </a:r>
            <a:endParaRPr lang="en-GB" sz="2800" dirty="0">
              <a:latin typeface="Century Gothic" panose="020B0502020202020204" pitchFamily="34" charset="0"/>
            </a:endParaRPr>
          </a:p>
        </p:txBody>
      </p:sp>
    </p:spTree>
    <p:extLst>
      <p:ext uri="{BB962C8B-B14F-4D97-AF65-F5344CB8AC3E}">
        <p14:creationId xmlns:p14="http://schemas.microsoft.com/office/powerpoint/2010/main" val="15659062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775B0-9114-4374-8EA0-19097ABB26E0}"/>
              </a:ext>
            </a:extLst>
          </p:cNvPr>
          <p:cNvSpPr>
            <a:spLocks noGrp="1"/>
          </p:cNvSpPr>
          <p:nvPr>
            <p:ph type="title"/>
          </p:nvPr>
        </p:nvSpPr>
        <p:spPr/>
        <p:txBody>
          <a:bodyPr/>
          <a:lstStyle/>
          <a:p>
            <a:r>
              <a:rPr lang="en-US" dirty="0"/>
              <a:t>Structuring a successful essay</a:t>
            </a:r>
            <a:endParaRPr lang="en-GB" dirty="0"/>
          </a:p>
        </p:txBody>
      </p:sp>
      <p:sp>
        <p:nvSpPr>
          <p:cNvPr id="3" name="Content Placeholder 2">
            <a:extLst>
              <a:ext uri="{FF2B5EF4-FFF2-40B4-BE49-F238E27FC236}">
                <a16:creationId xmlns:a16="http://schemas.microsoft.com/office/drawing/2014/main" id="{026538CB-2661-4247-97D0-2995CA12064D}"/>
              </a:ext>
            </a:extLst>
          </p:cNvPr>
          <p:cNvSpPr>
            <a:spLocks noGrp="1"/>
          </p:cNvSpPr>
          <p:nvPr>
            <p:ph idx="1"/>
          </p:nvPr>
        </p:nvSpPr>
        <p:spPr/>
        <p:txBody>
          <a:bodyPr>
            <a:normAutofit/>
          </a:bodyPr>
          <a:lstStyle/>
          <a:p>
            <a:pPr marL="0" indent="0">
              <a:buNone/>
            </a:pPr>
            <a:r>
              <a:rPr lang="en-US" b="1" dirty="0"/>
              <a:t>Introduction:</a:t>
            </a:r>
          </a:p>
          <a:p>
            <a:r>
              <a:rPr lang="en-US" sz="2000" dirty="0"/>
              <a:t>Introduce the </a:t>
            </a:r>
            <a:r>
              <a:rPr lang="en-US" sz="2000" u="sng" dirty="0"/>
              <a:t>topic</a:t>
            </a:r>
            <a:r>
              <a:rPr lang="en-US" sz="2000" dirty="0"/>
              <a:t> of your essay – What? When? Who?</a:t>
            </a:r>
          </a:p>
          <a:p>
            <a:r>
              <a:rPr lang="en-US" sz="2000" dirty="0"/>
              <a:t>Introduce the </a:t>
            </a:r>
            <a:r>
              <a:rPr lang="en-US" sz="2000" u="sng" dirty="0"/>
              <a:t>question</a:t>
            </a:r>
            <a:r>
              <a:rPr lang="en-US" sz="2000" dirty="0"/>
              <a:t> you are answering and how you will answer it. </a:t>
            </a:r>
          </a:p>
          <a:p>
            <a:r>
              <a:rPr lang="en-US" sz="2000" dirty="0"/>
              <a:t>Let the reader know </a:t>
            </a:r>
            <a:r>
              <a:rPr lang="en-US" sz="2000" u="sng" dirty="0"/>
              <a:t>what you will argue</a:t>
            </a:r>
            <a:r>
              <a:rPr lang="en-US" sz="2000" dirty="0"/>
              <a:t>. This is sometimes referred to as signposting and helps the reader to know what to expect.</a:t>
            </a:r>
          </a:p>
          <a:p>
            <a:endParaRPr lang="en-US" sz="2000" dirty="0"/>
          </a:p>
        </p:txBody>
      </p:sp>
    </p:spTree>
    <p:extLst>
      <p:ext uri="{BB962C8B-B14F-4D97-AF65-F5344CB8AC3E}">
        <p14:creationId xmlns:p14="http://schemas.microsoft.com/office/powerpoint/2010/main" val="42501170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0EB51DE-4FD9-481A-81F4-C7174198F96D}"/>
              </a:ext>
            </a:extLst>
          </p:cNvPr>
          <p:cNvSpPr>
            <a:spLocks noGrp="1"/>
          </p:cNvSpPr>
          <p:nvPr>
            <p:ph idx="1"/>
          </p:nvPr>
        </p:nvSpPr>
        <p:spPr/>
        <p:txBody>
          <a:bodyPr>
            <a:normAutofit/>
          </a:bodyPr>
          <a:lstStyle/>
          <a:p>
            <a:pPr marL="0" indent="0">
              <a:buNone/>
            </a:pPr>
            <a:r>
              <a:rPr lang="en-US" b="1" dirty="0"/>
              <a:t>Main Body:</a:t>
            </a:r>
            <a:endParaRPr lang="en-GB" sz="2800" dirty="0"/>
          </a:p>
          <a:p>
            <a:r>
              <a:rPr lang="en-GB" sz="2200" dirty="0"/>
              <a:t>Each point or section of your argument should use a </a:t>
            </a:r>
            <a:r>
              <a:rPr lang="en-GB" sz="2200" u="sng" dirty="0"/>
              <a:t>new paragraph</a:t>
            </a:r>
            <a:r>
              <a:rPr lang="en-GB" sz="2200" dirty="0"/>
              <a:t>.</a:t>
            </a:r>
          </a:p>
          <a:p>
            <a:r>
              <a:rPr lang="en-GB" sz="2200" dirty="0"/>
              <a:t>Support your ideas with </a:t>
            </a:r>
            <a:r>
              <a:rPr lang="en-GB" sz="2200" u="sng" dirty="0"/>
              <a:t>evidence</a:t>
            </a:r>
            <a:r>
              <a:rPr lang="en-GB" sz="2200" dirty="0"/>
              <a:t>: key facts, examples, statistics and sources that you have explored in your course to prove your point (and remember to reference your evidence!</a:t>
            </a:r>
          </a:p>
          <a:p>
            <a:r>
              <a:rPr lang="en-US" sz="2200" u="sng" dirty="0" err="1"/>
              <a:t>Analyse</a:t>
            </a:r>
            <a:r>
              <a:rPr lang="en-US" sz="2200" u="sng" dirty="0"/>
              <a:t> evidence</a:t>
            </a:r>
            <a:r>
              <a:rPr lang="en-US" sz="2200" dirty="0"/>
              <a:t> using sentence starters like ‘This suggests that…’ or ‘This evidence demonstrates…’</a:t>
            </a:r>
            <a:r>
              <a:rPr lang="en-GB" sz="2200" dirty="0"/>
              <a:t> </a:t>
            </a:r>
          </a:p>
          <a:p>
            <a:r>
              <a:rPr lang="en-GB" sz="2200" dirty="0"/>
              <a:t>Aim for a </a:t>
            </a:r>
            <a:r>
              <a:rPr lang="en-GB" sz="2200" u="sng" dirty="0"/>
              <a:t>balanced</a:t>
            </a:r>
            <a:r>
              <a:rPr lang="en-GB" sz="2200" i="1" u="sng" dirty="0"/>
              <a:t> </a:t>
            </a:r>
            <a:r>
              <a:rPr lang="en-GB" sz="2200" u="sng" dirty="0"/>
              <a:t>argument </a:t>
            </a:r>
            <a:r>
              <a:rPr lang="en-GB" sz="2200" dirty="0"/>
              <a:t>by considering different points of view.</a:t>
            </a:r>
          </a:p>
          <a:p>
            <a:r>
              <a:rPr lang="en-GB" sz="2200" u="sng" dirty="0"/>
              <a:t>Link back to the question</a:t>
            </a:r>
            <a:r>
              <a:rPr lang="en-GB" sz="2200" dirty="0"/>
              <a:t> or title of your essay at the end of each paragraph – make sure you stay focussed on the specific topic.</a:t>
            </a:r>
          </a:p>
          <a:p>
            <a:endParaRPr lang="en-GB" dirty="0"/>
          </a:p>
        </p:txBody>
      </p:sp>
      <p:sp>
        <p:nvSpPr>
          <p:cNvPr id="4" name="Title 1">
            <a:extLst>
              <a:ext uri="{FF2B5EF4-FFF2-40B4-BE49-F238E27FC236}">
                <a16:creationId xmlns:a16="http://schemas.microsoft.com/office/drawing/2014/main" id="{7C22C6D6-7798-4932-A98E-84DBA9645539}"/>
              </a:ext>
            </a:extLst>
          </p:cNvPr>
          <p:cNvSpPr>
            <a:spLocks noGrp="1"/>
          </p:cNvSpPr>
          <p:nvPr>
            <p:ph type="title"/>
          </p:nvPr>
        </p:nvSpPr>
        <p:spPr>
          <a:xfrm>
            <a:off x="838200" y="482600"/>
            <a:ext cx="9075738" cy="1208088"/>
          </a:xfrm>
        </p:spPr>
        <p:txBody>
          <a:bodyPr/>
          <a:lstStyle/>
          <a:p>
            <a:r>
              <a:rPr lang="en-US" dirty="0"/>
              <a:t>Structuring a successful essay</a:t>
            </a:r>
            <a:endParaRPr lang="en-GB" dirty="0"/>
          </a:p>
        </p:txBody>
      </p:sp>
    </p:spTree>
    <p:extLst>
      <p:ext uri="{BB962C8B-B14F-4D97-AF65-F5344CB8AC3E}">
        <p14:creationId xmlns:p14="http://schemas.microsoft.com/office/powerpoint/2010/main" val="3560679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775B0-9114-4374-8EA0-19097ABB26E0}"/>
              </a:ext>
            </a:extLst>
          </p:cNvPr>
          <p:cNvSpPr>
            <a:spLocks noGrp="1"/>
          </p:cNvSpPr>
          <p:nvPr>
            <p:ph type="title"/>
          </p:nvPr>
        </p:nvSpPr>
        <p:spPr/>
        <p:txBody>
          <a:bodyPr/>
          <a:lstStyle/>
          <a:p>
            <a:r>
              <a:rPr lang="en-US" dirty="0"/>
              <a:t>Structuring a successful essay</a:t>
            </a:r>
            <a:endParaRPr lang="en-GB" dirty="0"/>
          </a:p>
        </p:txBody>
      </p:sp>
      <p:sp>
        <p:nvSpPr>
          <p:cNvPr id="3" name="Content Placeholder 2">
            <a:extLst>
              <a:ext uri="{FF2B5EF4-FFF2-40B4-BE49-F238E27FC236}">
                <a16:creationId xmlns:a16="http://schemas.microsoft.com/office/drawing/2014/main" id="{026538CB-2661-4247-97D0-2995CA12064D}"/>
              </a:ext>
            </a:extLst>
          </p:cNvPr>
          <p:cNvSpPr>
            <a:spLocks noGrp="1"/>
          </p:cNvSpPr>
          <p:nvPr>
            <p:ph idx="1"/>
          </p:nvPr>
        </p:nvSpPr>
        <p:spPr/>
        <p:txBody>
          <a:bodyPr>
            <a:normAutofit fontScale="92500" lnSpcReduction="20000"/>
          </a:bodyPr>
          <a:lstStyle/>
          <a:p>
            <a:pPr marL="0" indent="0">
              <a:buNone/>
            </a:pPr>
            <a:r>
              <a:rPr lang="en-US" b="1" dirty="0"/>
              <a:t>Conclusion:</a:t>
            </a:r>
          </a:p>
          <a:p>
            <a:r>
              <a:rPr lang="en-US" sz="2200" dirty="0" err="1"/>
              <a:t>Summarise</a:t>
            </a:r>
            <a:r>
              <a:rPr lang="en-US" sz="2200" dirty="0"/>
              <a:t> the key points made in your essay</a:t>
            </a:r>
          </a:p>
          <a:p>
            <a:r>
              <a:rPr lang="en-US" sz="2200" dirty="0"/>
              <a:t>Restate your main arguments – be convincing!</a:t>
            </a:r>
          </a:p>
          <a:p>
            <a:pPr>
              <a:buFont typeface="Courier New" panose="02070309020205020404" pitchFamily="49" charset="0"/>
              <a:buChar char="o"/>
            </a:pPr>
            <a:endParaRPr lang="en-US" sz="2000" dirty="0"/>
          </a:p>
          <a:p>
            <a:pPr marL="0" indent="0">
              <a:buNone/>
            </a:pPr>
            <a:r>
              <a:rPr lang="en-US" b="1" dirty="0"/>
              <a:t>References/Bibliography:</a:t>
            </a:r>
            <a:endParaRPr lang="en-GB" sz="2000" dirty="0"/>
          </a:p>
          <a:p>
            <a:r>
              <a:rPr lang="en-GB" sz="2200" dirty="0"/>
              <a:t>Include a list of references to show your reader where you found your evidence</a:t>
            </a:r>
          </a:p>
          <a:p>
            <a:r>
              <a:rPr lang="en-GB" sz="2200" dirty="0"/>
              <a:t>Acknowledge which facts, statistics and ideas are not your own and where you have taken them from (books, articles, newspapers etc.)</a:t>
            </a:r>
          </a:p>
          <a:p>
            <a:pPr>
              <a:buFont typeface="Courier New" panose="02070309020205020404" pitchFamily="49" charset="0"/>
              <a:buChar char="o"/>
            </a:pPr>
            <a:endParaRPr lang="en-GB" sz="2000" dirty="0"/>
          </a:p>
          <a:p>
            <a:pPr marL="0" indent="0">
              <a:buNone/>
            </a:pPr>
            <a:r>
              <a:rPr lang="en-GB" b="1" dirty="0"/>
              <a:t>Presentation:</a:t>
            </a:r>
          </a:p>
          <a:p>
            <a:r>
              <a:rPr lang="en-US" sz="2200" dirty="0"/>
              <a:t>Good spelling, punctuation and grammar – proofread to check for errors.</a:t>
            </a:r>
          </a:p>
          <a:p>
            <a:r>
              <a:rPr lang="en-US" sz="2200" dirty="0"/>
              <a:t>Use the same fonts, spacing and paragraphs.</a:t>
            </a:r>
          </a:p>
          <a:p>
            <a:pPr marL="0" indent="0">
              <a:buNone/>
            </a:pPr>
            <a:endParaRPr lang="en-GB" sz="2000" dirty="0"/>
          </a:p>
          <a:p>
            <a:pPr marL="0" indent="0">
              <a:buNone/>
            </a:pPr>
            <a:endParaRPr lang="en-GB" sz="2000" b="1" dirty="0"/>
          </a:p>
        </p:txBody>
      </p:sp>
    </p:spTree>
    <p:extLst>
      <p:ext uri="{BB962C8B-B14F-4D97-AF65-F5344CB8AC3E}">
        <p14:creationId xmlns:p14="http://schemas.microsoft.com/office/powerpoint/2010/main" val="16754654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4AD37FBC-3887-41ED-8C7F-E08641D655C0}"/>
              </a:ext>
            </a:extLst>
          </p:cNvPr>
          <p:cNvPicPr>
            <a:picLocks noChangeAspect="1"/>
          </p:cNvPicPr>
          <p:nvPr/>
        </p:nvPicPr>
        <p:blipFill rotWithShape="1">
          <a:blip r:embed="rId3"/>
          <a:srcRect t="13631" b="18245"/>
          <a:stretch/>
        </p:blipFill>
        <p:spPr>
          <a:xfrm>
            <a:off x="2121438" y="2423541"/>
            <a:ext cx="9777315" cy="1086632"/>
          </a:xfrm>
          <a:prstGeom prst="rect">
            <a:avLst/>
          </a:prstGeom>
        </p:spPr>
      </p:pic>
      <p:pic>
        <p:nvPicPr>
          <p:cNvPr id="13" name="Picture 12">
            <a:extLst>
              <a:ext uri="{FF2B5EF4-FFF2-40B4-BE49-F238E27FC236}">
                <a16:creationId xmlns:a16="http://schemas.microsoft.com/office/drawing/2014/main" id="{B03EAED2-F515-4F68-8169-05C6351344E6}"/>
              </a:ext>
            </a:extLst>
          </p:cNvPr>
          <p:cNvPicPr>
            <a:picLocks noChangeAspect="1"/>
          </p:cNvPicPr>
          <p:nvPr/>
        </p:nvPicPr>
        <p:blipFill rotWithShape="1">
          <a:blip r:embed="rId3"/>
          <a:srcRect t="9474" b="18245"/>
          <a:stretch/>
        </p:blipFill>
        <p:spPr>
          <a:xfrm>
            <a:off x="281870" y="3545973"/>
            <a:ext cx="8758900" cy="1231380"/>
          </a:xfrm>
          <a:prstGeom prst="rect">
            <a:avLst/>
          </a:prstGeom>
        </p:spPr>
      </p:pic>
      <p:sp>
        <p:nvSpPr>
          <p:cNvPr id="2" name="TextBox 1">
            <a:extLst>
              <a:ext uri="{FF2B5EF4-FFF2-40B4-BE49-F238E27FC236}">
                <a16:creationId xmlns:a16="http://schemas.microsoft.com/office/drawing/2014/main" id="{76178887-91DC-4E22-9BA6-12F3333A1D3F}"/>
              </a:ext>
            </a:extLst>
          </p:cNvPr>
          <p:cNvSpPr txBox="1"/>
          <p:nvPr/>
        </p:nvSpPr>
        <p:spPr>
          <a:xfrm>
            <a:off x="2221571" y="2475760"/>
            <a:ext cx="9577048" cy="923330"/>
          </a:xfrm>
          <a:prstGeom prst="rect">
            <a:avLst/>
          </a:prstGeom>
          <a:noFill/>
        </p:spPr>
        <p:txBody>
          <a:bodyPr wrap="square" rtlCol="0">
            <a:spAutoFit/>
          </a:bodyPr>
          <a:lstStyle/>
          <a:p>
            <a:r>
              <a:rPr lang="en-US" dirty="0"/>
              <a:t>This essay explores the idea that mobile phones should be banned in schools. In order to discuss the statement, this essay will present evidence which supports and denies this claim in order to make a balanced judgement based on these findings. </a:t>
            </a:r>
            <a:endParaRPr lang="en-GB" dirty="0"/>
          </a:p>
        </p:txBody>
      </p:sp>
      <p:grpSp>
        <p:nvGrpSpPr>
          <p:cNvPr id="3" name="Group 2">
            <a:extLst>
              <a:ext uri="{FF2B5EF4-FFF2-40B4-BE49-F238E27FC236}">
                <a16:creationId xmlns:a16="http://schemas.microsoft.com/office/drawing/2014/main" id="{30227305-1931-4008-BBC3-CD04C860E689}"/>
              </a:ext>
            </a:extLst>
          </p:cNvPr>
          <p:cNvGrpSpPr/>
          <p:nvPr/>
        </p:nvGrpSpPr>
        <p:grpSpPr>
          <a:xfrm>
            <a:off x="1423611" y="4815542"/>
            <a:ext cx="10375009" cy="1845554"/>
            <a:chOff x="1423611" y="4815542"/>
            <a:chExt cx="10375009" cy="1845554"/>
          </a:xfrm>
        </p:grpSpPr>
        <p:pic>
          <p:nvPicPr>
            <p:cNvPr id="14" name="Picture 13">
              <a:extLst>
                <a:ext uri="{FF2B5EF4-FFF2-40B4-BE49-F238E27FC236}">
                  <a16:creationId xmlns:a16="http://schemas.microsoft.com/office/drawing/2014/main" id="{FBD97CFD-C4CB-407E-86A2-68AAF4AD6BC3}"/>
                </a:ext>
              </a:extLst>
            </p:cNvPr>
            <p:cNvPicPr>
              <a:picLocks noChangeAspect="1"/>
            </p:cNvPicPr>
            <p:nvPr/>
          </p:nvPicPr>
          <p:blipFill rotWithShape="1">
            <a:blip r:embed="rId3"/>
            <a:srcRect t="12854" b="18245"/>
            <a:stretch/>
          </p:blipFill>
          <p:spPr>
            <a:xfrm>
              <a:off x="1423611" y="4815542"/>
              <a:ext cx="10375009" cy="1845554"/>
            </a:xfrm>
            <a:prstGeom prst="rect">
              <a:avLst/>
            </a:prstGeom>
          </p:spPr>
        </p:pic>
        <p:sp>
          <p:nvSpPr>
            <p:cNvPr id="8" name="TextBox 7">
              <a:extLst>
                <a:ext uri="{FF2B5EF4-FFF2-40B4-BE49-F238E27FC236}">
                  <a16:creationId xmlns:a16="http://schemas.microsoft.com/office/drawing/2014/main" id="{D0AD340B-B416-487E-9310-A5FA98198781}"/>
                </a:ext>
              </a:extLst>
            </p:cNvPr>
            <p:cNvSpPr txBox="1"/>
            <p:nvPr/>
          </p:nvSpPr>
          <p:spPr>
            <a:xfrm>
              <a:off x="1584032" y="4891921"/>
              <a:ext cx="9448466" cy="1477328"/>
            </a:xfrm>
            <a:prstGeom prst="rect">
              <a:avLst/>
            </a:prstGeom>
            <a:noFill/>
          </p:spPr>
          <p:txBody>
            <a:bodyPr wrap="square" rtlCol="0">
              <a:spAutoFit/>
            </a:bodyPr>
            <a:lstStyle/>
            <a:p>
              <a:r>
                <a:rPr lang="en-US" dirty="0"/>
                <a:t>One argument to support mobile phones being banned in school is that they can cause disruption to lessons. A survey with a teaching union, NASUWT, estimates that 46% of teachers want mobile phones banned as they cause indiscipline, with some pupils answering phones in lessons or the noise distracting pupils. This figure shows that a large amount of teachers support a ban, but it is not half of all teachers.</a:t>
              </a:r>
            </a:p>
          </p:txBody>
        </p:sp>
      </p:grpSp>
      <p:grpSp>
        <p:nvGrpSpPr>
          <p:cNvPr id="4" name="Group 3">
            <a:extLst>
              <a:ext uri="{FF2B5EF4-FFF2-40B4-BE49-F238E27FC236}">
                <a16:creationId xmlns:a16="http://schemas.microsoft.com/office/drawing/2014/main" id="{07DD9D65-9FE7-49AA-BA09-AA6AA2288EDD}"/>
              </a:ext>
            </a:extLst>
          </p:cNvPr>
          <p:cNvGrpSpPr/>
          <p:nvPr/>
        </p:nvGrpSpPr>
        <p:grpSpPr>
          <a:xfrm>
            <a:off x="281870" y="836619"/>
            <a:ext cx="9225199" cy="1583116"/>
            <a:chOff x="281870" y="836619"/>
            <a:chExt cx="9225199" cy="1583116"/>
          </a:xfrm>
        </p:grpSpPr>
        <p:pic>
          <p:nvPicPr>
            <p:cNvPr id="10" name="Picture 9">
              <a:extLst>
                <a:ext uri="{FF2B5EF4-FFF2-40B4-BE49-F238E27FC236}">
                  <a16:creationId xmlns:a16="http://schemas.microsoft.com/office/drawing/2014/main" id="{7FD31A65-3E56-4066-85B2-E6CB5647F3B7}"/>
                </a:ext>
              </a:extLst>
            </p:cNvPr>
            <p:cNvPicPr>
              <a:picLocks noChangeAspect="1"/>
            </p:cNvPicPr>
            <p:nvPr/>
          </p:nvPicPr>
          <p:blipFill rotWithShape="1">
            <a:blip r:embed="rId3"/>
            <a:srcRect t="9474" b="18245"/>
            <a:stretch/>
          </p:blipFill>
          <p:spPr>
            <a:xfrm>
              <a:off x="281870" y="836619"/>
              <a:ext cx="9225198" cy="1583116"/>
            </a:xfrm>
            <a:prstGeom prst="rect">
              <a:avLst/>
            </a:prstGeom>
          </p:spPr>
        </p:pic>
        <p:sp>
          <p:nvSpPr>
            <p:cNvPr id="9" name="TextBox 8">
              <a:extLst>
                <a:ext uri="{FF2B5EF4-FFF2-40B4-BE49-F238E27FC236}">
                  <a16:creationId xmlns:a16="http://schemas.microsoft.com/office/drawing/2014/main" id="{B1528C42-93B6-4149-B4B7-93777A71E78E}"/>
                </a:ext>
              </a:extLst>
            </p:cNvPr>
            <p:cNvSpPr txBox="1"/>
            <p:nvPr/>
          </p:nvSpPr>
          <p:spPr>
            <a:xfrm>
              <a:off x="281870" y="1075080"/>
              <a:ext cx="9225199" cy="1200329"/>
            </a:xfrm>
            <a:prstGeom prst="rect">
              <a:avLst/>
            </a:prstGeom>
            <a:noFill/>
          </p:spPr>
          <p:txBody>
            <a:bodyPr wrap="square" rtlCol="0">
              <a:spAutoFit/>
            </a:bodyPr>
            <a:lstStyle/>
            <a:p>
              <a:r>
                <a:rPr lang="en-US" dirty="0"/>
                <a:t>However, there are many reasons that young people may feel safer with their mobile phones at school. For example, they can get in touch with family members if they need to before or after school. Additionally, an Oxford University study found that using their phones was no worse for teenagers’ mental health than eating potatoes.</a:t>
              </a:r>
              <a:endParaRPr lang="en-GB" dirty="0"/>
            </a:p>
          </p:txBody>
        </p:sp>
      </p:grpSp>
      <p:sp>
        <p:nvSpPr>
          <p:cNvPr id="16" name="TextBox 15">
            <a:extLst>
              <a:ext uri="{FF2B5EF4-FFF2-40B4-BE49-F238E27FC236}">
                <a16:creationId xmlns:a16="http://schemas.microsoft.com/office/drawing/2014/main" id="{6D3850BF-108F-4DD0-8194-07B9D778BD19}"/>
              </a:ext>
            </a:extLst>
          </p:cNvPr>
          <p:cNvSpPr txBox="1"/>
          <p:nvPr/>
        </p:nvSpPr>
        <p:spPr>
          <a:xfrm>
            <a:off x="281870" y="3705891"/>
            <a:ext cx="8758900" cy="923330"/>
          </a:xfrm>
          <a:prstGeom prst="rect">
            <a:avLst/>
          </a:prstGeom>
          <a:noFill/>
        </p:spPr>
        <p:txBody>
          <a:bodyPr wrap="square" rtlCol="0">
            <a:spAutoFit/>
          </a:bodyPr>
          <a:lstStyle/>
          <a:p>
            <a:r>
              <a:rPr lang="en-US" dirty="0">
                <a:solidFill>
                  <a:schemeClr val="bg1"/>
                </a:solidFill>
              </a:rPr>
              <a:t>In conclusion, schools could ban mobile phones from being seen in lessons to prevent disruption to lessons, but there is little evidence to support a full ban, as pupils may need mobile phones in certain situations.</a:t>
            </a:r>
            <a:endParaRPr lang="en-GB" dirty="0">
              <a:solidFill>
                <a:schemeClr val="bg1"/>
              </a:solidFill>
            </a:endParaRPr>
          </a:p>
        </p:txBody>
      </p:sp>
      <p:sp>
        <p:nvSpPr>
          <p:cNvPr id="15" name="Title 1">
            <a:extLst>
              <a:ext uri="{FF2B5EF4-FFF2-40B4-BE49-F238E27FC236}">
                <a16:creationId xmlns:a16="http://schemas.microsoft.com/office/drawing/2014/main" id="{A72E3DCA-2668-4269-8F72-ACF037DF196A}"/>
              </a:ext>
            </a:extLst>
          </p:cNvPr>
          <p:cNvSpPr>
            <a:spLocks noGrp="1"/>
          </p:cNvSpPr>
          <p:nvPr>
            <p:ph type="title"/>
          </p:nvPr>
        </p:nvSpPr>
        <p:spPr>
          <a:xfrm>
            <a:off x="123065" y="-40186"/>
            <a:ext cx="9975676" cy="1207362"/>
          </a:xfrm>
        </p:spPr>
        <p:txBody>
          <a:bodyPr>
            <a:normAutofit/>
          </a:bodyPr>
          <a:lstStyle/>
          <a:p>
            <a:r>
              <a:rPr lang="en-US" sz="2200" dirty="0"/>
              <a:t>Introduction, Main Body or Conclusion – where would each part go?</a:t>
            </a:r>
          </a:p>
        </p:txBody>
      </p:sp>
    </p:spTree>
    <p:extLst>
      <p:ext uri="{BB962C8B-B14F-4D97-AF65-F5344CB8AC3E}">
        <p14:creationId xmlns:p14="http://schemas.microsoft.com/office/powerpoint/2010/main" val="34388251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4AD37FBC-3887-41ED-8C7F-E08641D655C0}"/>
              </a:ext>
            </a:extLst>
          </p:cNvPr>
          <p:cNvPicPr>
            <a:picLocks noChangeAspect="1"/>
          </p:cNvPicPr>
          <p:nvPr/>
        </p:nvPicPr>
        <p:blipFill rotWithShape="1">
          <a:blip r:embed="rId3"/>
          <a:srcRect t="13631" b="18245"/>
          <a:stretch/>
        </p:blipFill>
        <p:spPr>
          <a:xfrm>
            <a:off x="485143" y="1076005"/>
            <a:ext cx="9777315" cy="1086632"/>
          </a:xfrm>
          <a:prstGeom prst="rect">
            <a:avLst/>
          </a:prstGeom>
        </p:spPr>
      </p:pic>
      <p:pic>
        <p:nvPicPr>
          <p:cNvPr id="13" name="Picture 12">
            <a:extLst>
              <a:ext uri="{FF2B5EF4-FFF2-40B4-BE49-F238E27FC236}">
                <a16:creationId xmlns:a16="http://schemas.microsoft.com/office/drawing/2014/main" id="{B03EAED2-F515-4F68-8169-05C6351344E6}"/>
              </a:ext>
            </a:extLst>
          </p:cNvPr>
          <p:cNvPicPr>
            <a:picLocks noChangeAspect="1"/>
          </p:cNvPicPr>
          <p:nvPr/>
        </p:nvPicPr>
        <p:blipFill rotWithShape="1">
          <a:blip r:embed="rId3"/>
          <a:srcRect t="9474" b="18245"/>
          <a:stretch/>
        </p:blipFill>
        <p:spPr>
          <a:xfrm>
            <a:off x="472980" y="5323704"/>
            <a:ext cx="8758900" cy="1231380"/>
          </a:xfrm>
          <a:prstGeom prst="rect">
            <a:avLst/>
          </a:prstGeom>
        </p:spPr>
      </p:pic>
      <p:sp>
        <p:nvSpPr>
          <p:cNvPr id="2" name="TextBox 1">
            <a:extLst>
              <a:ext uri="{FF2B5EF4-FFF2-40B4-BE49-F238E27FC236}">
                <a16:creationId xmlns:a16="http://schemas.microsoft.com/office/drawing/2014/main" id="{76178887-91DC-4E22-9BA6-12F3333A1D3F}"/>
              </a:ext>
            </a:extLst>
          </p:cNvPr>
          <p:cNvSpPr txBox="1"/>
          <p:nvPr/>
        </p:nvSpPr>
        <p:spPr>
          <a:xfrm>
            <a:off x="485143" y="1076005"/>
            <a:ext cx="9577048" cy="923330"/>
          </a:xfrm>
          <a:prstGeom prst="rect">
            <a:avLst/>
          </a:prstGeom>
          <a:noFill/>
        </p:spPr>
        <p:txBody>
          <a:bodyPr wrap="square" rtlCol="0">
            <a:spAutoFit/>
          </a:bodyPr>
          <a:lstStyle/>
          <a:p>
            <a:r>
              <a:rPr lang="en-US" dirty="0"/>
              <a:t>This essay explores the idea that mobile phones should be banned in schools. In order to discuss the statement, this essay will present evidence which supports and denies this claim in order to make a balanced judgement based on these findings. </a:t>
            </a:r>
            <a:endParaRPr lang="en-GB" dirty="0"/>
          </a:p>
        </p:txBody>
      </p:sp>
      <p:grpSp>
        <p:nvGrpSpPr>
          <p:cNvPr id="3" name="Group 2">
            <a:extLst>
              <a:ext uri="{FF2B5EF4-FFF2-40B4-BE49-F238E27FC236}">
                <a16:creationId xmlns:a16="http://schemas.microsoft.com/office/drawing/2014/main" id="{30227305-1931-4008-BBC3-CD04C860E689}"/>
              </a:ext>
            </a:extLst>
          </p:cNvPr>
          <p:cNvGrpSpPr/>
          <p:nvPr/>
        </p:nvGrpSpPr>
        <p:grpSpPr>
          <a:xfrm>
            <a:off x="485143" y="2128551"/>
            <a:ext cx="10375009" cy="1845554"/>
            <a:chOff x="1423611" y="4815542"/>
            <a:chExt cx="10375009" cy="1845554"/>
          </a:xfrm>
        </p:grpSpPr>
        <p:pic>
          <p:nvPicPr>
            <p:cNvPr id="14" name="Picture 13">
              <a:extLst>
                <a:ext uri="{FF2B5EF4-FFF2-40B4-BE49-F238E27FC236}">
                  <a16:creationId xmlns:a16="http://schemas.microsoft.com/office/drawing/2014/main" id="{FBD97CFD-C4CB-407E-86A2-68AAF4AD6BC3}"/>
                </a:ext>
              </a:extLst>
            </p:cNvPr>
            <p:cNvPicPr>
              <a:picLocks noChangeAspect="1"/>
            </p:cNvPicPr>
            <p:nvPr/>
          </p:nvPicPr>
          <p:blipFill rotWithShape="1">
            <a:blip r:embed="rId3"/>
            <a:srcRect t="12854" b="18245"/>
            <a:stretch/>
          </p:blipFill>
          <p:spPr>
            <a:xfrm>
              <a:off x="1423611" y="4815542"/>
              <a:ext cx="10375009" cy="1845554"/>
            </a:xfrm>
            <a:prstGeom prst="rect">
              <a:avLst/>
            </a:prstGeom>
          </p:spPr>
        </p:pic>
        <p:sp>
          <p:nvSpPr>
            <p:cNvPr id="8" name="TextBox 7">
              <a:extLst>
                <a:ext uri="{FF2B5EF4-FFF2-40B4-BE49-F238E27FC236}">
                  <a16:creationId xmlns:a16="http://schemas.microsoft.com/office/drawing/2014/main" id="{D0AD340B-B416-487E-9310-A5FA98198781}"/>
                </a:ext>
              </a:extLst>
            </p:cNvPr>
            <p:cNvSpPr txBox="1"/>
            <p:nvPr/>
          </p:nvSpPr>
          <p:spPr>
            <a:xfrm>
              <a:off x="1584032" y="4891921"/>
              <a:ext cx="9448466" cy="1477328"/>
            </a:xfrm>
            <a:prstGeom prst="rect">
              <a:avLst/>
            </a:prstGeom>
            <a:noFill/>
          </p:spPr>
          <p:txBody>
            <a:bodyPr wrap="square" rtlCol="0">
              <a:spAutoFit/>
            </a:bodyPr>
            <a:lstStyle/>
            <a:p>
              <a:r>
                <a:rPr lang="en-US" dirty="0"/>
                <a:t>One argument to support mobile phones being banned in school is that they can cause disruption to lessons. A survey with a teaching union, NASUWT, estimates that 46% of teachers want mobile phones banned as they cause indiscipline, with some pupils answering phones in lessons or the noise distracting pupils. This figure shows that a large amount of teachers support a ban, but it is not half of all teachers.</a:t>
              </a:r>
            </a:p>
          </p:txBody>
        </p:sp>
      </p:grpSp>
      <p:grpSp>
        <p:nvGrpSpPr>
          <p:cNvPr id="4" name="Group 3">
            <a:extLst>
              <a:ext uri="{FF2B5EF4-FFF2-40B4-BE49-F238E27FC236}">
                <a16:creationId xmlns:a16="http://schemas.microsoft.com/office/drawing/2014/main" id="{07DD9D65-9FE7-49AA-BA09-AA6AA2288EDD}"/>
              </a:ext>
            </a:extLst>
          </p:cNvPr>
          <p:cNvGrpSpPr/>
          <p:nvPr/>
        </p:nvGrpSpPr>
        <p:grpSpPr>
          <a:xfrm>
            <a:off x="472980" y="3852380"/>
            <a:ext cx="9225199" cy="1583116"/>
            <a:chOff x="281870" y="836619"/>
            <a:chExt cx="9225199" cy="1583116"/>
          </a:xfrm>
        </p:grpSpPr>
        <p:pic>
          <p:nvPicPr>
            <p:cNvPr id="10" name="Picture 9">
              <a:extLst>
                <a:ext uri="{FF2B5EF4-FFF2-40B4-BE49-F238E27FC236}">
                  <a16:creationId xmlns:a16="http://schemas.microsoft.com/office/drawing/2014/main" id="{7FD31A65-3E56-4066-85B2-E6CB5647F3B7}"/>
                </a:ext>
              </a:extLst>
            </p:cNvPr>
            <p:cNvPicPr>
              <a:picLocks noChangeAspect="1"/>
            </p:cNvPicPr>
            <p:nvPr/>
          </p:nvPicPr>
          <p:blipFill rotWithShape="1">
            <a:blip r:embed="rId3"/>
            <a:srcRect t="9474" b="18245"/>
            <a:stretch/>
          </p:blipFill>
          <p:spPr>
            <a:xfrm>
              <a:off x="281870" y="836619"/>
              <a:ext cx="9225198" cy="1583116"/>
            </a:xfrm>
            <a:prstGeom prst="rect">
              <a:avLst/>
            </a:prstGeom>
          </p:spPr>
        </p:pic>
        <p:sp>
          <p:nvSpPr>
            <p:cNvPr id="9" name="TextBox 8">
              <a:extLst>
                <a:ext uri="{FF2B5EF4-FFF2-40B4-BE49-F238E27FC236}">
                  <a16:creationId xmlns:a16="http://schemas.microsoft.com/office/drawing/2014/main" id="{B1528C42-93B6-4149-B4B7-93777A71E78E}"/>
                </a:ext>
              </a:extLst>
            </p:cNvPr>
            <p:cNvSpPr txBox="1"/>
            <p:nvPr/>
          </p:nvSpPr>
          <p:spPr>
            <a:xfrm>
              <a:off x="281870" y="1075080"/>
              <a:ext cx="9225199" cy="1200329"/>
            </a:xfrm>
            <a:prstGeom prst="rect">
              <a:avLst/>
            </a:prstGeom>
            <a:noFill/>
          </p:spPr>
          <p:txBody>
            <a:bodyPr wrap="square" rtlCol="0">
              <a:spAutoFit/>
            </a:bodyPr>
            <a:lstStyle/>
            <a:p>
              <a:r>
                <a:rPr lang="en-US" dirty="0"/>
                <a:t>However, there are many reasons that young people may feel safer with their mobile phones at school. For example, they can get in touch with family members if they need to before or after school. Additionally, an Oxford University study found that using their phones was no worse for teenagers’ mental health than eating potatoes.</a:t>
              </a:r>
              <a:endParaRPr lang="en-GB" dirty="0"/>
            </a:p>
          </p:txBody>
        </p:sp>
      </p:grpSp>
      <p:sp>
        <p:nvSpPr>
          <p:cNvPr id="16" name="TextBox 15">
            <a:extLst>
              <a:ext uri="{FF2B5EF4-FFF2-40B4-BE49-F238E27FC236}">
                <a16:creationId xmlns:a16="http://schemas.microsoft.com/office/drawing/2014/main" id="{6D3850BF-108F-4DD0-8194-07B9D778BD19}"/>
              </a:ext>
            </a:extLst>
          </p:cNvPr>
          <p:cNvSpPr txBox="1"/>
          <p:nvPr/>
        </p:nvSpPr>
        <p:spPr>
          <a:xfrm>
            <a:off x="472980" y="5438621"/>
            <a:ext cx="8758900" cy="923330"/>
          </a:xfrm>
          <a:prstGeom prst="rect">
            <a:avLst/>
          </a:prstGeom>
          <a:noFill/>
        </p:spPr>
        <p:txBody>
          <a:bodyPr wrap="square" rtlCol="0">
            <a:spAutoFit/>
          </a:bodyPr>
          <a:lstStyle/>
          <a:p>
            <a:r>
              <a:rPr lang="en-US" dirty="0">
                <a:solidFill>
                  <a:schemeClr val="bg1"/>
                </a:solidFill>
              </a:rPr>
              <a:t>In conclusion, schools could ban mobile phones from being seen in lessons to prevent disruption to lessons, but there is little evidence to support a full ban, as pupils may need mobile phones in certain situations.</a:t>
            </a:r>
            <a:endParaRPr lang="en-GB" dirty="0">
              <a:solidFill>
                <a:schemeClr val="bg1"/>
              </a:solidFill>
            </a:endParaRPr>
          </a:p>
        </p:txBody>
      </p:sp>
      <p:sp>
        <p:nvSpPr>
          <p:cNvPr id="15" name="Title 1">
            <a:extLst>
              <a:ext uri="{FF2B5EF4-FFF2-40B4-BE49-F238E27FC236}">
                <a16:creationId xmlns:a16="http://schemas.microsoft.com/office/drawing/2014/main" id="{A72E3DCA-2668-4269-8F72-ACF037DF196A}"/>
              </a:ext>
            </a:extLst>
          </p:cNvPr>
          <p:cNvSpPr>
            <a:spLocks noGrp="1"/>
          </p:cNvSpPr>
          <p:nvPr>
            <p:ph type="title"/>
          </p:nvPr>
        </p:nvSpPr>
        <p:spPr>
          <a:xfrm>
            <a:off x="123065" y="-40186"/>
            <a:ext cx="9975676" cy="1207362"/>
          </a:xfrm>
        </p:spPr>
        <p:txBody>
          <a:bodyPr>
            <a:normAutofit/>
          </a:bodyPr>
          <a:lstStyle/>
          <a:p>
            <a:r>
              <a:rPr lang="en-US" sz="2200" dirty="0"/>
              <a:t>Introduction, Main Body or Conclusion – where would each part go?</a:t>
            </a:r>
          </a:p>
        </p:txBody>
      </p:sp>
    </p:spTree>
    <p:extLst>
      <p:ext uri="{BB962C8B-B14F-4D97-AF65-F5344CB8AC3E}">
        <p14:creationId xmlns:p14="http://schemas.microsoft.com/office/powerpoint/2010/main" val="2409366020"/>
      </p:ext>
    </p:extLst>
  </p:cSld>
  <p:clrMapOvr>
    <a:masterClrMapping/>
  </p:clrMapOvr>
</p:sld>
</file>

<file path=ppt/theme/theme1.xml><?xml version="1.0" encoding="utf-8"?>
<a:theme xmlns:a="http://schemas.openxmlformats.org/drawingml/2006/main" name="Office Theme">
  <a:themeElements>
    <a:clrScheme name="The Brilliant Club 2">
      <a:dk1>
        <a:sysClr val="windowText" lastClr="000000"/>
      </a:dk1>
      <a:lt1>
        <a:sysClr val="window" lastClr="FFFFFF"/>
      </a:lt1>
      <a:dk2>
        <a:srgbClr val="44546A"/>
      </a:dk2>
      <a:lt2>
        <a:srgbClr val="E7E6E6"/>
      </a:lt2>
      <a:accent1>
        <a:srgbClr val="463278"/>
      </a:accent1>
      <a:accent2>
        <a:srgbClr val="F53764"/>
      </a:accent2>
      <a:accent3>
        <a:srgbClr val="32B996"/>
      </a:accent3>
      <a:accent4>
        <a:srgbClr val="FFF069"/>
      </a:accent4>
      <a:accent5>
        <a:srgbClr val="418CDC"/>
      </a:accent5>
      <a:accent6>
        <a:srgbClr val="FFB95A"/>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SP ppt vF (1)" id="{9FB7AA65-1E63-42B7-9257-CECA1F88DF74}" vid="{9B2AA405-5A84-4C23-B2A8-2889D1B79375}"/>
    </a:ext>
  </a:extLst>
</a:theme>
</file>

<file path=ppt/theme/theme2.xml><?xml version="1.0" encoding="utf-8"?>
<a:theme xmlns:a="http://schemas.openxmlformats.org/drawingml/2006/main" name="Brilliant Club ColoursPPT 2019">
  <a:themeElements>
    <a:clrScheme name="TBC + TSP">
      <a:dk1>
        <a:srgbClr val="000000"/>
      </a:dk1>
      <a:lt1>
        <a:srgbClr val="000000"/>
      </a:lt1>
      <a:dk2>
        <a:srgbClr val="FFFFFF"/>
      </a:dk2>
      <a:lt2>
        <a:srgbClr val="FFFFFF"/>
      </a:lt2>
      <a:accent1>
        <a:srgbClr val="463278"/>
      </a:accent1>
      <a:accent2>
        <a:srgbClr val="F53764"/>
      </a:accent2>
      <a:accent3>
        <a:srgbClr val="32B996"/>
      </a:accent3>
      <a:accent4>
        <a:srgbClr val="FFF069"/>
      </a:accent4>
      <a:accent5>
        <a:srgbClr val="418CDC"/>
      </a:accent5>
      <a:accent6>
        <a:srgbClr val="FFB95A"/>
      </a:accent6>
      <a:hlink>
        <a:srgbClr val="0563C1"/>
      </a:hlink>
      <a:folHlink>
        <a:srgbClr val="954F72"/>
      </a:folHlink>
    </a:clrScheme>
    <a:fontScheme name="T Custom 1">
      <a:majorFont>
        <a:latin typeface="Gilroy Medium"/>
        <a:ea typeface=""/>
        <a:cs typeface=""/>
      </a:majorFont>
      <a:minorFont>
        <a:latin typeface="Gilroy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illiant Club ColoursPPT 2019" id="{263F08C9-4912-45DD-A97F-B02C4D6772F7}" vid="{A0F56916-DE71-4497-9190-A2F14BF03E6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Notes0 xmlns="cfe2d742-c946-47a1-8be0-f95b0ca4b8ea"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C5E6DC7EEBC624EA95CF7D0F2FD65F1" ma:contentTypeVersion="15" ma:contentTypeDescription="Create a new document." ma:contentTypeScope="" ma:versionID="4bc847351197877f5e7a864090cd843a">
  <xsd:schema xmlns:xsd="http://www.w3.org/2001/XMLSchema" xmlns:xs="http://www.w3.org/2001/XMLSchema" xmlns:p="http://schemas.microsoft.com/office/2006/metadata/properties" xmlns:ns2="0a78171b-79ba-49c9-a65d-fc675f22b952" xmlns:ns3="cfe2d742-c946-47a1-8be0-f95b0ca4b8ea" targetNamespace="http://schemas.microsoft.com/office/2006/metadata/properties" ma:root="true" ma:fieldsID="3d33d4c32dcafe52c7e61559eb58defc" ns2:_="" ns3:_="">
    <xsd:import namespace="0a78171b-79ba-49c9-a65d-fc675f22b952"/>
    <xsd:import namespace="cfe2d742-c946-47a1-8be0-f95b0ca4b8ea"/>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Notes0"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a78171b-79ba-49c9-a65d-fc675f22b952"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cfe2d742-c946-47a1-8be0-f95b0ca4b8ea"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AutoTags" ma:index="15" nillable="true" ma:displayName="MediaServiceAutoTags" ma:description="" ma:internalName="MediaServiceAutoTags" ma:readOnly="true">
      <xsd:simpleType>
        <xsd:restriction base="dms:Text"/>
      </xsd:simpleType>
    </xsd:element>
    <xsd:element name="MediaServiceLocation" ma:index="16" nillable="true" ma:displayName="MediaServiceLocation" ma:description="" ma:internalName="MediaServiceLocation" ma:readOnly="true">
      <xsd:simpleType>
        <xsd:restriction base="dms:Text"/>
      </xsd:simpleType>
    </xsd:element>
    <xsd:element name="MediaServiceOCR" ma:index="17" nillable="true" ma:displayName="MediaServiceOCR" ma:internalName="MediaServiceOCR" ma:readOnly="true">
      <xsd:simpleType>
        <xsd:restriction base="dms:Note">
          <xsd:maxLength value="255"/>
        </xsd:restriction>
      </xsd:simpleType>
    </xsd:element>
    <xsd:element name="Notes0" ma:index="18" nillable="true" ma:displayName="Notes" ma:description="Word and PDF versions please" ma:format="Dropdown" ma:internalName="Notes0">
      <xsd:simpleType>
        <xsd:restriction base="dms:Text">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08E231C-7DB8-4144-8EA9-A110B1DBD10A}">
  <ds:schemaRefs>
    <ds:schemaRef ds:uri="cfe2d742-c946-47a1-8be0-f95b0ca4b8ea"/>
    <ds:schemaRef ds:uri="http://www.w3.org/XML/1998/namespace"/>
    <ds:schemaRef ds:uri="http://schemas.microsoft.com/office/2006/documentManagement/types"/>
    <ds:schemaRef ds:uri="http://purl.org/dc/elements/1.1/"/>
    <ds:schemaRef ds:uri="http://purl.org/dc/terms/"/>
    <ds:schemaRef ds:uri="http://purl.org/dc/dcmitype/"/>
    <ds:schemaRef ds:uri="0a78171b-79ba-49c9-a65d-fc675f22b952"/>
    <ds:schemaRef ds:uri="http://schemas.microsoft.com/office/2006/metadata/properties"/>
    <ds:schemaRef ds:uri="http://schemas.openxmlformats.org/package/2006/metadata/core-properties"/>
    <ds:schemaRef ds:uri="http://schemas.microsoft.com/office/infopath/2007/PartnerControls"/>
  </ds:schemaRefs>
</ds:datastoreItem>
</file>

<file path=customXml/itemProps2.xml><?xml version="1.0" encoding="utf-8"?>
<ds:datastoreItem xmlns:ds="http://schemas.openxmlformats.org/officeDocument/2006/customXml" ds:itemID="{2E364D27-52EA-4098-8FA6-D8966BF8DF09}">
  <ds:schemaRefs>
    <ds:schemaRef ds:uri="http://schemas.microsoft.com/sharepoint/v3/contenttype/forms"/>
  </ds:schemaRefs>
</ds:datastoreItem>
</file>

<file path=customXml/itemProps3.xml><?xml version="1.0" encoding="utf-8"?>
<ds:datastoreItem xmlns:ds="http://schemas.openxmlformats.org/officeDocument/2006/customXml" ds:itemID="{96183240-194F-48C6-936B-0C49DE60480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a78171b-79ba-49c9-a65d-fc675f22b952"/>
    <ds:schemaRef ds:uri="cfe2d742-c946-47a1-8be0-f95b0ca4b8e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TSP ppt vF</Template>
  <TotalTime>1699</TotalTime>
  <Words>3457</Words>
  <Application>Microsoft Office PowerPoint</Application>
  <PresentationFormat>Widescreen</PresentationFormat>
  <Paragraphs>197</Paragraphs>
  <Slides>17</Slides>
  <Notes>16</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17</vt:i4>
      </vt:variant>
    </vt:vector>
  </HeadingPairs>
  <TitlesOfParts>
    <vt:vector size="25" baseType="lpstr">
      <vt:lpstr>Arial</vt:lpstr>
      <vt:lpstr>Calibri</vt:lpstr>
      <vt:lpstr>Century Gothic</vt:lpstr>
      <vt:lpstr>Courier New</vt:lpstr>
      <vt:lpstr>Gilroy Light</vt:lpstr>
      <vt:lpstr>Gilroy Medium</vt:lpstr>
      <vt:lpstr>Office Theme</vt:lpstr>
      <vt:lpstr>Brilliant Club ColoursPPT 2019</vt:lpstr>
      <vt:lpstr>Writing an Effective Essay</vt:lpstr>
      <vt:lpstr>PowerPoint Presentation</vt:lpstr>
      <vt:lpstr>Essays are about arguments</vt:lpstr>
      <vt:lpstr>Structuring an essay</vt:lpstr>
      <vt:lpstr>Structuring a successful essay</vt:lpstr>
      <vt:lpstr>Structuring a successful essay</vt:lpstr>
      <vt:lpstr>Structuring a successful essay</vt:lpstr>
      <vt:lpstr>Introduction, Main Body or Conclusion – where would each part go?</vt:lpstr>
      <vt:lpstr>Introduction, Main Body or Conclusion – where would each part go?</vt:lpstr>
      <vt:lpstr>Analysis and evidence in essay writing</vt:lpstr>
      <vt:lpstr>Description vs. analysis</vt:lpstr>
      <vt:lpstr>Using analysis in your essay: PEEL</vt:lpstr>
      <vt:lpstr>Essay question: Are dogs really man’s best friend?</vt:lpstr>
      <vt:lpstr>Essay Writing Easy Wins </vt:lpstr>
      <vt:lpstr>Tutors to Edit:</vt:lpstr>
      <vt:lpstr>PEEL in practice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Getting “research ready”</dc:title>
  <dc:creator>Lauren Mottle</dc:creator>
  <cp:lastModifiedBy>Lauren Mottle</cp:lastModifiedBy>
  <cp:revision>12</cp:revision>
  <dcterms:created xsi:type="dcterms:W3CDTF">2020-06-09T08:30:26Z</dcterms:created>
  <dcterms:modified xsi:type="dcterms:W3CDTF">2020-08-03T07:10:41Z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0x0101006C5E6DC7EEBC624EA95CF7D0F2FD65F1</vt:lpwstr>
  </property>
</Properties>
</file>